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719" r:id="rId4"/>
    <p:sldId id="718" r:id="rId5"/>
    <p:sldId id="717" r:id="rId6"/>
    <p:sldId id="296" r:id="rId7"/>
    <p:sldId id="297" r:id="rId8"/>
    <p:sldId id="376" r:id="rId9"/>
    <p:sldId id="722" r:id="rId10"/>
    <p:sldId id="720" r:id="rId11"/>
    <p:sldId id="285" r:id="rId12"/>
    <p:sldId id="286" r:id="rId13"/>
    <p:sldId id="721" r:id="rId14"/>
    <p:sldId id="72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8" d="100"/>
          <a:sy n="68" d="100"/>
        </p:scale>
        <p:origin x="2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70E2CF-3B43-4454-86A2-DCE95E417E16}"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GB"/>
        </a:p>
      </dgm:t>
    </dgm:pt>
    <dgm:pt modelId="{1A363923-73B2-4C1F-ADC3-7526100DF6B3}">
      <dgm:prSet/>
      <dgm:spPr/>
      <dgm:t>
        <a:bodyPr>
          <a:prstTxWarp prst="textArchUp">
            <a:avLst/>
          </a:prstTxWarp>
        </a:bodyPr>
        <a:lstStyle/>
        <a:p>
          <a:pPr rtl="0"/>
          <a:endParaRPr lang="en-GB" dirty="0"/>
        </a:p>
      </dgm:t>
    </dgm:pt>
    <dgm:pt modelId="{3536EB1C-3BCF-457F-903A-FBEB3AEC7099}" type="parTrans" cxnId="{571BB010-019D-4020-917B-C2A7F8E239B7}">
      <dgm:prSet/>
      <dgm:spPr/>
      <dgm:t>
        <a:bodyPr>
          <a:prstTxWarp prst="textArchUp">
            <a:avLst/>
          </a:prstTxWarp>
        </a:bodyPr>
        <a:lstStyle/>
        <a:p>
          <a:endParaRPr lang="en-GB"/>
        </a:p>
      </dgm:t>
    </dgm:pt>
    <dgm:pt modelId="{157C839D-D2B5-4F39-AB25-E397E1969013}" type="sibTrans" cxnId="{571BB010-019D-4020-917B-C2A7F8E239B7}">
      <dgm:prSet/>
      <dgm:spPr/>
      <dgm:t>
        <a:bodyPr>
          <a:prstTxWarp prst="textArchUp">
            <a:avLst/>
          </a:prstTxWarp>
        </a:bodyPr>
        <a:lstStyle/>
        <a:p>
          <a:endParaRPr lang="en-GB"/>
        </a:p>
      </dgm:t>
    </dgm:pt>
    <dgm:pt modelId="{097809FD-AD40-440F-913C-605802F2448E}">
      <dgm:prSet/>
      <dgm:spPr/>
      <dgm:t>
        <a:bodyPr>
          <a:prstTxWarp prst="textArchUp">
            <a:avLst/>
          </a:prstTxWarp>
        </a:bodyPr>
        <a:lstStyle/>
        <a:p>
          <a:pPr rtl="0"/>
          <a:r>
            <a:rPr lang="en-GB" b="1"/>
            <a:t>Strengths: sound relationships. things the person is good at, passionate about  etc.</a:t>
          </a:r>
          <a:endParaRPr lang="en-GB"/>
        </a:p>
      </dgm:t>
    </dgm:pt>
    <dgm:pt modelId="{BF88C08F-65E5-48BC-9557-8B189731F26D}" type="parTrans" cxnId="{D720090C-72BF-4C45-B86D-3F87AE58D048}">
      <dgm:prSet/>
      <dgm:spPr/>
      <dgm:t>
        <a:bodyPr>
          <a:prstTxWarp prst="textArchUp">
            <a:avLst/>
          </a:prstTxWarp>
        </a:bodyPr>
        <a:lstStyle/>
        <a:p>
          <a:endParaRPr lang="en-GB"/>
        </a:p>
      </dgm:t>
    </dgm:pt>
    <dgm:pt modelId="{8241CBFA-3791-4C6D-B2AD-1481C293C0B2}" type="sibTrans" cxnId="{D720090C-72BF-4C45-B86D-3F87AE58D048}">
      <dgm:prSet/>
      <dgm:spPr/>
      <dgm:t>
        <a:bodyPr>
          <a:prstTxWarp prst="textArchUp">
            <a:avLst/>
          </a:prstTxWarp>
        </a:bodyPr>
        <a:lstStyle/>
        <a:p>
          <a:endParaRPr lang="en-GB"/>
        </a:p>
      </dgm:t>
    </dgm:pt>
    <dgm:pt modelId="{53A9A382-0181-4850-959A-9F0DB440027A}" type="pres">
      <dgm:prSet presAssocID="{4D70E2CF-3B43-4454-86A2-DCE95E417E16}" presName="cycle" presStyleCnt="0">
        <dgm:presLayoutVars>
          <dgm:dir/>
          <dgm:resizeHandles val="exact"/>
        </dgm:presLayoutVars>
      </dgm:prSet>
      <dgm:spPr/>
    </dgm:pt>
    <dgm:pt modelId="{CB7E2586-D4B9-49FF-8677-F951331D20FC}" type="pres">
      <dgm:prSet presAssocID="{1A363923-73B2-4C1F-ADC3-7526100DF6B3}" presName="dummy" presStyleCnt="0"/>
      <dgm:spPr/>
    </dgm:pt>
    <dgm:pt modelId="{CADF3260-E662-4129-9071-C2CD837B9309}" type="pres">
      <dgm:prSet presAssocID="{1A363923-73B2-4C1F-ADC3-7526100DF6B3}" presName="node" presStyleLbl="revTx" presStyleIdx="0" presStyleCnt="2" custScaleX="1137424">
        <dgm:presLayoutVars>
          <dgm:bulletEnabled val="1"/>
        </dgm:presLayoutVars>
      </dgm:prSet>
      <dgm:spPr/>
    </dgm:pt>
    <dgm:pt modelId="{12B418B9-B4DB-4BA0-9FA7-5BC75A08145E}" type="pres">
      <dgm:prSet presAssocID="{157C839D-D2B5-4F39-AB25-E397E1969013}" presName="sibTrans" presStyleLbl="node1" presStyleIdx="0" presStyleCnt="2" custFlipHor="1" custScaleX="92138" custScaleY="42037"/>
      <dgm:spPr/>
    </dgm:pt>
    <dgm:pt modelId="{9C53A218-13DF-4FD5-AE83-476E7AF086E8}" type="pres">
      <dgm:prSet presAssocID="{097809FD-AD40-440F-913C-605802F2448E}" presName="dummy" presStyleCnt="0"/>
      <dgm:spPr/>
    </dgm:pt>
    <dgm:pt modelId="{07574541-371A-4C42-B327-ED5FDF3C1C15}" type="pres">
      <dgm:prSet presAssocID="{097809FD-AD40-440F-913C-605802F2448E}" presName="node" presStyleLbl="revTx" presStyleIdx="1" presStyleCnt="2">
        <dgm:presLayoutVars>
          <dgm:bulletEnabled val="1"/>
        </dgm:presLayoutVars>
      </dgm:prSet>
      <dgm:spPr/>
    </dgm:pt>
    <dgm:pt modelId="{789B3AD7-564F-4C36-A3A0-99F54757DEB7}" type="pres">
      <dgm:prSet presAssocID="{8241CBFA-3791-4C6D-B2AD-1481C293C0B2}" presName="sibTrans" presStyleLbl="node1" presStyleIdx="1" presStyleCnt="2" custFlipVert="0" custScaleX="105676" custScaleY="60181"/>
      <dgm:spPr/>
    </dgm:pt>
  </dgm:ptLst>
  <dgm:cxnLst>
    <dgm:cxn modelId="{7C3B0904-54B1-4B66-8988-A8A1FC1D1F7A}" type="presOf" srcId="{097809FD-AD40-440F-913C-605802F2448E}" destId="{07574541-371A-4C42-B327-ED5FDF3C1C15}" srcOrd="0" destOrd="0" presId="urn:microsoft.com/office/officeart/2005/8/layout/cycle1"/>
    <dgm:cxn modelId="{D720090C-72BF-4C45-B86D-3F87AE58D048}" srcId="{4D70E2CF-3B43-4454-86A2-DCE95E417E16}" destId="{097809FD-AD40-440F-913C-605802F2448E}" srcOrd="1" destOrd="0" parTransId="{BF88C08F-65E5-48BC-9557-8B189731F26D}" sibTransId="{8241CBFA-3791-4C6D-B2AD-1481C293C0B2}"/>
    <dgm:cxn modelId="{571BB010-019D-4020-917B-C2A7F8E239B7}" srcId="{4D70E2CF-3B43-4454-86A2-DCE95E417E16}" destId="{1A363923-73B2-4C1F-ADC3-7526100DF6B3}" srcOrd="0" destOrd="0" parTransId="{3536EB1C-3BCF-457F-903A-FBEB3AEC7099}" sibTransId="{157C839D-D2B5-4F39-AB25-E397E1969013}"/>
    <dgm:cxn modelId="{A405CD2B-7772-41B3-8FA4-AF10AC150DA2}" type="presOf" srcId="{8241CBFA-3791-4C6D-B2AD-1481C293C0B2}" destId="{789B3AD7-564F-4C36-A3A0-99F54757DEB7}" srcOrd="0" destOrd="0" presId="urn:microsoft.com/office/officeart/2005/8/layout/cycle1"/>
    <dgm:cxn modelId="{BA91EC68-50C3-4EF6-B5CE-99A9A6CE7881}" type="presOf" srcId="{1A363923-73B2-4C1F-ADC3-7526100DF6B3}" destId="{CADF3260-E662-4129-9071-C2CD837B9309}" srcOrd="0" destOrd="0" presId="urn:microsoft.com/office/officeart/2005/8/layout/cycle1"/>
    <dgm:cxn modelId="{0F7CD5C6-BE01-4851-9846-ED3391817D77}" type="presOf" srcId="{157C839D-D2B5-4F39-AB25-E397E1969013}" destId="{12B418B9-B4DB-4BA0-9FA7-5BC75A08145E}" srcOrd="0" destOrd="0" presId="urn:microsoft.com/office/officeart/2005/8/layout/cycle1"/>
    <dgm:cxn modelId="{90AE63DB-3062-4E6C-B9F3-E09674D4523D}" type="presOf" srcId="{4D70E2CF-3B43-4454-86A2-DCE95E417E16}" destId="{53A9A382-0181-4850-959A-9F0DB440027A}" srcOrd="0" destOrd="0" presId="urn:microsoft.com/office/officeart/2005/8/layout/cycle1"/>
    <dgm:cxn modelId="{8CCAAF3B-18E4-431A-A22E-60464532FD5B}" type="presParOf" srcId="{53A9A382-0181-4850-959A-9F0DB440027A}" destId="{CB7E2586-D4B9-49FF-8677-F951331D20FC}" srcOrd="0" destOrd="0" presId="urn:microsoft.com/office/officeart/2005/8/layout/cycle1"/>
    <dgm:cxn modelId="{31450299-F537-443F-8BA1-6D0C9E2BBA5E}" type="presParOf" srcId="{53A9A382-0181-4850-959A-9F0DB440027A}" destId="{CADF3260-E662-4129-9071-C2CD837B9309}" srcOrd="1" destOrd="0" presId="urn:microsoft.com/office/officeart/2005/8/layout/cycle1"/>
    <dgm:cxn modelId="{26628515-7938-4376-B647-AC231B79E59F}" type="presParOf" srcId="{53A9A382-0181-4850-959A-9F0DB440027A}" destId="{12B418B9-B4DB-4BA0-9FA7-5BC75A08145E}" srcOrd="2" destOrd="0" presId="urn:microsoft.com/office/officeart/2005/8/layout/cycle1"/>
    <dgm:cxn modelId="{EDE99135-0113-4438-85EF-EE19535FD206}" type="presParOf" srcId="{53A9A382-0181-4850-959A-9F0DB440027A}" destId="{9C53A218-13DF-4FD5-AE83-476E7AF086E8}" srcOrd="3" destOrd="0" presId="urn:microsoft.com/office/officeart/2005/8/layout/cycle1"/>
    <dgm:cxn modelId="{49ADFA5E-0EAF-4639-B8B3-DAA049693F17}" type="presParOf" srcId="{53A9A382-0181-4850-959A-9F0DB440027A}" destId="{07574541-371A-4C42-B327-ED5FDF3C1C15}" srcOrd="4" destOrd="0" presId="urn:microsoft.com/office/officeart/2005/8/layout/cycle1"/>
    <dgm:cxn modelId="{4B2CFECF-F296-4AB0-85C2-8D9C04DC87D8}" type="presParOf" srcId="{53A9A382-0181-4850-959A-9F0DB440027A}" destId="{789B3AD7-564F-4C36-A3A0-99F54757DEB7}" srcOrd="5"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DF3260-E662-4129-9071-C2CD837B9309}">
      <dsp:nvSpPr>
        <dsp:cNvPr id="0" name=""/>
        <dsp:cNvSpPr/>
      </dsp:nvSpPr>
      <dsp:spPr>
        <a:xfrm>
          <a:off x="2257581" y="71136"/>
          <a:ext cx="1532417" cy="134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prstTxWarp prst="textArchUp">
            <a:avLst/>
          </a:prstTxWarp>
          <a:noAutofit/>
        </a:bodyPr>
        <a:lstStyle/>
        <a:p>
          <a:pPr marL="0" lvl="0" indent="0" algn="ctr" defTabSz="355600" rtl="0">
            <a:lnSpc>
              <a:spcPct val="90000"/>
            </a:lnSpc>
            <a:spcBef>
              <a:spcPct val="0"/>
            </a:spcBef>
            <a:spcAft>
              <a:spcPct val="35000"/>
            </a:spcAft>
            <a:buNone/>
          </a:pPr>
          <a:endParaRPr lang="en-GB" sz="800" kern="1200" dirty="0"/>
        </a:p>
      </dsp:txBody>
      <dsp:txXfrm>
        <a:off x="2257581" y="71136"/>
        <a:ext cx="1532417" cy="134726"/>
      </dsp:txXfrm>
    </dsp:sp>
    <dsp:sp modelId="{12B418B9-B4DB-4BA0-9FA7-5BC75A08145E}">
      <dsp:nvSpPr>
        <dsp:cNvPr id="0" name=""/>
        <dsp:cNvSpPr/>
      </dsp:nvSpPr>
      <dsp:spPr>
        <a:xfrm flipH="1">
          <a:off x="2255469" y="-2381"/>
          <a:ext cx="617573" cy="281761"/>
        </a:xfrm>
        <a:prstGeom prst="leftCircularArrow">
          <a:avLst>
            <a:gd name="adj1" fmla="val 3920"/>
            <a:gd name="adj2" fmla="val 245469"/>
            <a:gd name="adj3" fmla="val 21354531"/>
            <a:gd name="adj4" fmla="val 10800000"/>
            <a:gd name="adj5" fmla="val 4573"/>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574541-371A-4C42-B327-ED5FDF3C1C15}">
      <dsp:nvSpPr>
        <dsp:cNvPr id="0" name=""/>
        <dsp:cNvSpPr/>
      </dsp:nvSpPr>
      <dsp:spPr>
        <a:xfrm>
          <a:off x="2736203" y="71136"/>
          <a:ext cx="134726" cy="134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prstTxWarp prst="textArchUp">
            <a:avLst/>
          </a:prstTxWarp>
          <a:noAutofit/>
        </a:bodyPr>
        <a:lstStyle/>
        <a:p>
          <a:pPr marL="0" lvl="0" indent="0" algn="ctr" defTabSz="355600" rtl="0">
            <a:lnSpc>
              <a:spcPct val="90000"/>
            </a:lnSpc>
            <a:spcBef>
              <a:spcPct val="0"/>
            </a:spcBef>
            <a:spcAft>
              <a:spcPct val="35000"/>
            </a:spcAft>
            <a:buNone/>
          </a:pPr>
          <a:r>
            <a:rPr lang="en-GB" sz="800" b="1" kern="1200"/>
            <a:t>Strengths: sound relationships. things the person is good at, passionate about  etc.</a:t>
          </a:r>
          <a:endParaRPr lang="en-GB" sz="800" kern="1200"/>
        </a:p>
      </dsp:txBody>
      <dsp:txXfrm>
        <a:off x="2736203" y="71136"/>
        <a:ext cx="134726" cy="134726"/>
      </dsp:txXfrm>
    </dsp:sp>
    <dsp:sp modelId="{789B3AD7-564F-4C36-A3A0-99F54757DEB7}">
      <dsp:nvSpPr>
        <dsp:cNvPr id="0" name=""/>
        <dsp:cNvSpPr/>
      </dsp:nvSpPr>
      <dsp:spPr>
        <a:xfrm>
          <a:off x="2210098" y="-63188"/>
          <a:ext cx="708315" cy="403375"/>
        </a:xfrm>
        <a:prstGeom prst="circularArrow">
          <a:avLst>
            <a:gd name="adj1" fmla="val 3920"/>
            <a:gd name="adj2" fmla="val 245469"/>
            <a:gd name="adj3" fmla="val 10554531"/>
            <a:gd name="adj4" fmla="val 0"/>
            <a:gd name="adj5" fmla="val 4573"/>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439E5B-6159-41DE-A875-44E5A18D9240}" type="datetimeFigureOut">
              <a:rPr lang="en-GB" smtClean="0"/>
              <a:t>27/11/2024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7F3B94-2493-4E76-91F9-FD40126DE56C}" type="slidenum">
              <a:rPr lang="en-GB" smtClean="0"/>
              <a:t>‹#›</a:t>
            </a:fld>
            <a:endParaRPr lang="en-GB"/>
          </a:p>
        </p:txBody>
      </p:sp>
    </p:spTree>
    <p:extLst>
      <p:ext uri="{BB962C8B-B14F-4D97-AF65-F5344CB8AC3E}">
        <p14:creationId xmlns:p14="http://schemas.microsoft.com/office/powerpoint/2010/main" val="2544587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Get as much input as possible, plus some discussion of that idea </a:t>
            </a:r>
            <a:r>
              <a:rPr lang="en-GB"/>
              <a:t>about mental health.</a:t>
            </a:r>
          </a:p>
        </p:txBody>
      </p:sp>
      <p:sp>
        <p:nvSpPr>
          <p:cNvPr id="4" name="Slide Number Placeholder 3"/>
          <p:cNvSpPr>
            <a:spLocks noGrp="1"/>
          </p:cNvSpPr>
          <p:nvPr>
            <p:ph type="sldNum" sz="quarter" idx="5"/>
          </p:nvPr>
        </p:nvSpPr>
        <p:spPr/>
        <p:txBody>
          <a:bodyPr/>
          <a:lstStyle/>
          <a:p>
            <a:fld id="{667F3B94-2493-4E76-91F9-FD40126DE56C}" type="slidenum">
              <a:rPr lang="en-GB" smtClean="0"/>
              <a:t>2</a:t>
            </a:fld>
            <a:endParaRPr lang="en-GB"/>
          </a:p>
        </p:txBody>
      </p:sp>
    </p:spTree>
    <p:extLst>
      <p:ext uri="{BB962C8B-B14F-4D97-AF65-F5344CB8AC3E}">
        <p14:creationId xmlns:p14="http://schemas.microsoft.com/office/powerpoint/2010/main" val="2219686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Get some discussion on this point. Also, ask them what they think the challenges might be.</a:t>
            </a:r>
          </a:p>
        </p:txBody>
      </p:sp>
      <p:sp>
        <p:nvSpPr>
          <p:cNvPr id="4" name="Slide Number Placeholder 3"/>
          <p:cNvSpPr>
            <a:spLocks noGrp="1"/>
          </p:cNvSpPr>
          <p:nvPr>
            <p:ph type="sldNum" sz="quarter" idx="5"/>
          </p:nvPr>
        </p:nvSpPr>
        <p:spPr/>
        <p:txBody>
          <a:bodyPr/>
          <a:lstStyle/>
          <a:p>
            <a:fld id="{667F3B94-2493-4E76-91F9-FD40126DE56C}" type="slidenum">
              <a:rPr lang="en-GB" smtClean="0"/>
              <a:t>3</a:t>
            </a:fld>
            <a:endParaRPr lang="en-GB"/>
          </a:p>
        </p:txBody>
      </p:sp>
    </p:spTree>
    <p:extLst>
      <p:ext uri="{BB962C8B-B14F-4D97-AF65-F5344CB8AC3E}">
        <p14:creationId xmlns:p14="http://schemas.microsoft.com/office/powerpoint/2010/main" val="3077248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908A4-7C48-56A8-907E-ECE5C773C0CE}"/>
            </a:ext>
          </a:extLst>
        </p:cNvPr>
        <p:cNvGrpSpPr/>
        <p:nvPr/>
      </p:nvGrpSpPr>
      <p:grpSpPr>
        <a:xfrm>
          <a:off x="0" y="0"/>
          <a:ext cx="0" cy="0"/>
          <a:chOff x="0" y="0"/>
          <a:chExt cx="0" cy="0"/>
        </a:xfrm>
      </p:grpSpPr>
      <p:sp>
        <p:nvSpPr>
          <p:cNvPr id="38914" name="Rectangle 7">
            <a:extLst>
              <a:ext uri="{FF2B5EF4-FFF2-40B4-BE49-F238E27FC236}">
                <a16:creationId xmlns:a16="http://schemas.microsoft.com/office/drawing/2014/main" id="{B9149749-5C4C-8F80-5275-8C4B15D66D33}"/>
              </a:ext>
            </a:extLst>
          </p:cNvPr>
          <p:cNvSpPr>
            <a:spLocks noGrp="1" noChangeArrowheads="1"/>
          </p:cNvSpPr>
          <p:nvPr>
            <p:ph type="sldNum" sz="quarter" idx="5"/>
          </p:nvPr>
        </p:nvSpPr>
        <p:spPr/>
        <p:txBody>
          <a:bodyPr/>
          <a:lstStyle/>
          <a:p>
            <a:pPr>
              <a:defRPr/>
            </a:pPr>
            <a:fld id="{1927D2D4-23CF-4AEC-9F00-188E4D320365}" type="slidenum">
              <a:rPr lang="en-GB" smtClean="0"/>
              <a:pPr>
                <a:defRPr/>
              </a:pPr>
              <a:t>5</a:t>
            </a:fld>
            <a:endParaRPr lang="en-GB"/>
          </a:p>
        </p:txBody>
      </p:sp>
      <p:sp>
        <p:nvSpPr>
          <p:cNvPr id="27651" name="Rectangle 7">
            <a:extLst>
              <a:ext uri="{FF2B5EF4-FFF2-40B4-BE49-F238E27FC236}">
                <a16:creationId xmlns:a16="http://schemas.microsoft.com/office/drawing/2014/main" id="{B0727F77-494B-F214-A65B-DC2DFBD14220}"/>
              </a:ext>
            </a:extLst>
          </p:cNvPr>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428" tIns="45713" rIns="91428" bIns="45713" anchor="b"/>
          <a:lstStyle/>
          <a:p>
            <a:pPr algn="r"/>
            <a:fld id="{A093C821-6015-4628-8EE6-8E60D9CF52CC}" type="slidenum">
              <a:rPr lang="en-GB" sz="1200"/>
              <a:pPr algn="r"/>
              <a:t>5</a:t>
            </a:fld>
            <a:endParaRPr lang="en-GB" sz="1200"/>
          </a:p>
        </p:txBody>
      </p:sp>
      <p:sp>
        <p:nvSpPr>
          <p:cNvPr id="27652" name="Rectangle 2">
            <a:extLst>
              <a:ext uri="{FF2B5EF4-FFF2-40B4-BE49-F238E27FC236}">
                <a16:creationId xmlns:a16="http://schemas.microsoft.com/office/drawing/2014/main" id="{F536197E-55EE-3641-9E63-05FD5A0B68C0}"/>
              </a:ext>
            </a:extLst>
          </p:cNvPr>
          <p:cNvSpPr>
            <a:spLocks noGrp="1" noRot="1" noChangeAspect="1" noChangeArrowheads="1" noTextEdit="1"/>
          </p:cNvSpPr>
          <p:nvPr>
            <p:ph type="sldImg"/>
          </p:nvPr>
        </p:nvSpPr>
        <p:spPr bwMode="auto">
          <a:noFill/>
          <a:ln>
            <a:solidFill>
              <a:srgbClr val="000000"/>
            </a:solidFill>
            <a:miter lim="800000"/>
            <a:headEnd/>
            <a:tailEnd/>
          </a:ln>
        </p:spPr>
      </p:sp>
      <p:sp>
        <p:nvSpPr>
          <p:cNvPr id="27653" name="Rectangle 3">
            <a:extLst>
              <a:ext uri="{FF2B5EF4-FFF2-40B4-BE49-F238E27FC236}">
                <a16:creationId xmlns:a16="http://schemas.microsoft.com/office/drawing/2014/main" id="{E5CBD1A9-4E3A-586D-ABBD-56F609146600}"/>
              </a:ext>
            </a:extLst>
          </p:cNvPr>
          <p:cNvSpPr>
            <a:spLocks noGrp="1" noChangeArrowheads="1"/>
          </p:cNvSpPr>
          <p:nvPr>
            <p:ph type="body" idx="1"/>
          </p:nvPr>
        </p:nvSpPr>
        <p:spPr bwMode="auto">
          <a:xfrm>
            <a:off x="692696" y="4567678"/>
            <a:ext cx="5486400" cy="4114800"/>
          </a:xfrm>
          <a:noFill/>
        </p:spPr>
        <p:txBody>
          <a:bodyPr>
            <a:normAutofit/>
          </a:bodyPr>
          <a:lstStyle/>
          <a:p>
            <a:r>
              <a:rPr lang="en-US" dirty="0"/>
              <a:t> </a:t>
            </a:r>
            <a:r>
              <a:rPr lang="en-GB" dirty="0"/>
              <a:t>The diagram shows that  our brains have 2 separate circuits. Emotion Mind manages feelings, information from our senses, and working out what is important for us. It is the one that registers a sense of threat – also happiness when things go well for us. The Emotion Mind toggles between the threat system and the social system.</a:t>
            </a:r>
          </a:p>
          <a:p>
            <a:r>
              <a:rPr lang="en-GB" dirty="0"/>
              <a:t> </a:t>
            </a:r>
          </a:p>
          <a:p>
            <a:r>
              <a:rPr lang="en-GB" dirty="0"/>
              <a:t>Reasonable Mind thinks logically. It knows about time and place and can see the bigger picture. The two work together most of the time, but separate when we are very stressed – or very relaxed. Mindfulness is the skill we need to bring them back together.</a:t>
            </a:r>
          </a:p>
          <a:p>
            <a:r>
              <a:rPr lang="en-GB" dirty="0"/>
              <a:t> </a:t>
            </a:r>
          </a:p>
          <a:p>
            <a:r>
              <a:rPr lang="en-GB" dirty="0"/>
              <a:t>This diagram is used in Dialectical Behaviour Therapy, but the circles labelled memory have been added here, as they give information that we know from research into the way the brain operates that helps explain both why present feelings can become so unbearable. </a:t>
            </a:r>
          </a:p>
          <a:p>
            <a:r>
              <a:rPr lang="en-GB" dirty="0"/>
              <a:t> </a:t>
            </a:r>
          </a:p>
          <a:p>
            <a:pPr eaLnBrk="1" hangingPunct="1"/>
            <a:endParaRPr lang="en-GB" dirty="0"/>
          </a:p>
        </p:txBody>
      </p:sp>
    </p:spTree>
    <p:extLst>
      <p:ext uri="{BB962C8B-B14F-4D97-AF65-F5344CB8AC3E}">
        <p14:creationId xmlns:p14="http://schemas.microsoft.com/office/powerpoint/2010/main" val="1926856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Use these two diagrams to talk through the bully and friend relationships and how they are used in the group, by getting people to identify bully statements and reflect on the impact of that relationship, there all the time, and contrast it with the friend statements, and the impact of those on someone’s self confidence and self esteem. Group participants then help each other to find alternative, friendly, statements to substitute for their current bullying ones.</a:t>
            </a:r>
          </a:p>
        </p:txBody>
      </p:sp>
      <p:sp>
        <p:nvSpPr>
          <p:cNvPr id="4" name="Slide Number Placeholder 3"/>
          <p:cNvSpPr>
            <a:spLocks noGrp="1"/>
          </p:cNvSpPr>
          <p:nvPr>
            <p:ph type="sldNum" sz="quarter" idx="5"/>
          </p:nvPr>
        </p:nvSpPr>
        <p:spPr/>
        <p:txBody>
          <a:bodyPr/>
          <a:lstStyle/>
          <a:p>
            <a:fld id="{667F3B94-2493-4E76-91F9-FD40126DE56C}" type="slidenum">
              <a:rPr lang="en-GB" smtClean="0"/>
              <a:t>7</a:t>
            </a:fld>
            <a:endParaRPr lang="en-GB"/>
          </a:p>
        </p:txBody>
      </p:sp>
    </p:spTree>
    <p:extLst>
      <p:ext uri="{BB962C8B-B14F-4D97-AF65-F5344CB8AC3E}">
        <p14:creationId xmlns:p14="http://schemas.microsoft.com/office/powerpoint/2010/main" val="439991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9">
            <a:extLst>
              <a:ext uri="{FF2B5EF4-FFF2-40B4-BE49-F238E27FC236}">
                <a16:creationId xmlns:a16="http://schemas.microsoft.com/office/drawing/2014/main" id="{05A720AA-F832-D1A3-281E-417AF055A27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defRPr>
            </a:lvl1pPr>
            <a:lvl2pPr marL="742950" indent="-285750" defTabSz="930275">
              <a:spcBef>
                <a:spcPct val="30000"/>
              </a:spcBef>
              <a:defRPr sz="1200">
                <a:solidFill>
                  <a:schemeClr val="tx1"/>
                </a:solidFill>
                <a:latin typeface="Calibri" panose="020F0502020204030204" pitchFamily="34" charset="0"/>
              </a:defRPr>
            </a:lvl2pPr>
            <a:lvl3pPr marL="1143000" indent="-228600" defTabSz="930275">
              <a:spcBef>
                <a:spcPct val="30000"/>
              </a:spcBef>
              <a:defRPr sz="1200">
                <a:solidFill>
                  <a:schemeClr val="tx1"/>
                </a:solidFill>
                <a:latin typeface="Calibri" panose="020F0502020204030204" pitchFamily="34" charset="0"/>
              </a:defRPr>
            </a:lvl3pPr>
            <a:lvl4pPr marL="1600200" indent="-228600" defTabSz="930275">
              <a:spcBef>
                <a:spcPct val="30000"/>
              </a:spcBef>
              <a:defRPr sz="1200">
                <a:solidFill>
                  <a:schemeClr val="tx1"/>
                </a:solidFill>
                <a:latin typeface="Calibri" panose="020F0502020204030204" pitchFamily="34" charset="0"/>
              </a:defRPr>
            </a:lvl4pPr>
            <a:lvl5pPr marL="2057400" indent="-228600" defTabSz="930275">
              <a:spcBef>
                <a:spcPct val="30000"/>
              </a:spcBef>
              <a:defRPr sz="1200">
                <a:solidFill>
                  <a:schemeClr val="tx1"/>
                </a:solidFill>
                <a:latin typeface="Calibri" panose="020F0502020204030204" pitchFamily="34" charset="0"/>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E313A3-14FF-4C50-8B66-1C6765E65290}" type="slidenum">
              <a:rPr lang="en-GB" altLang="en-US" smtClean="0">
                <a:solidFill>
                  <a:srgbClr val="000000"/>
                </a:solidFill>
                <a:ea typeface="Arial Unicode MS" panose="020B0604020202020204" pitchFamily="34" charset="-128"/>
                <a:cs typeface="Arial Unicode MS" panose="020B0604020202020204" pitchFamily="34" charset="-128"/>
              </a:rPr>
              <a:pPr>
                <a:spcBef>
                  <a:spcPct val="0"/>
                </a:spcBef>
              </a:pPr>
              <a:t>8</a:t>
            </a:fld>
            <a:endParaRPr lang="en-GB" altLang="en-US">
              <a:solidFill>
                <a:srgbClr val="000000"/>
              </a:solidFill>
              <a:ea typeface="Arial Unicode MS" panose="020B0604020202020204" pitchFamily="34" charset="-128"/>
              <a:cs typeface="Arial Unicode MS" panose="020B0604020202020204" pitchFamily="34" charset="-128"/>
            </a:endParaRPr>
          </a:p>
        </p:txBody>
      </p:sp>
      <p:sp>
        <p:nvSpPr>
          <p:cNvPr id="11267" name="Rectangle 1">
            <a:extLst>
              <a:ext uri="{FF2B5EF4-FFF2-40B4-BE49-F238E27FC236}">
                <a16:creationId xmlns:a16="http://schemas.microsoft.com/office/drawing/2014/main" id="{77A18400-DDE4-8C45-96A2-9688BE227B60}"/>
              </a:ext>
            </a:extLst>
          </p:cNvPr>
          <p:cNvSpPr>
            <a:spLocks noGrp="1" noRot="1" noChangeAspect="1" noChangeArrowheads="1" noTextEdit="1"/>
          </p:cNvSpPr>
          <p:nvPr>
            <p:ph type="sldImg"/>
          </p:nvPr>
        </p:nvSpPr>
        <p:spPr bwMode="auto">
          <a:xfrm>
            <a:off x="403225" y="696913"/>
            <a:ext cx="6183313" cy="3479800"/>
          </a:xfrm>
          <a:solidFill>
            <a:srgbClr val="FFFFFF"/>
          </a:solidFill>
          <a:ln>
            <a:solidFill>
              <a:srgbClr val="000000"/>
            </a:solidFill>
            <a:miter lim="800000"/>
            <a:headEnd/>
            <a:tailEnd/>
          </a:ln>
        </p:spPr>
      </p:sp>
      <p:sp>
        <p:nvSpPr>
          <p:cNvPr id="11268" name="Rectangle 2">
            <a:extLst>
              <a:ext uri="{FF2B5EF4-FFF2-40B4-BE49-F238E27FC236}">
                <a16:creationId xmlns:a16="http://schemas.microsoft.com/office/drawing/2014/main" id="{78A5129C-D056-FC28-AEE6-D91D902FDAE6}"/>
              </a:ext>
            </a:extLst>
          </p:cNvPr>
          <p:cNvSpPr>
            <a:spLocks noGrp="1" noChangeArrowheads="1"/>
          </p:cNvSpPr>
          <p:nvPr>
            <p:ph type="body" idx="1"/>
          </p:nvPr>
        </p:nvSpPr>
        <p:spPr bwMode="auto">
          <a:xfrm>
            <a:off x="698500" y="4411663"/>
            <a:ext cx="5589588" cy="4178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r>
              <a:rPr lang="en-US" altLang="en-US" dirty="0">
                <a:latin typeface="Times New Roman" panose="02020603050405020304" pitchFamily="18" charset="0"/>
              </a:rPr>
              <a:t> Link this to the spikey diagram, and the way that treating yourself as a good friend is a common strategy to break the cycles – one that staff can help people with.</a:t>
            </a:r>
          </a:p>
          <a:p>
            <a:r>
              <a:rPr lang="en-US" altLang="en-US" dirty="0">
                <a:latin typeface="Times New Roman" panose="02020603050405020304" pitchFamily="18" charset="0"/>
              </a:rPr>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FAEFACB-6CFE-EFE3-C510-2718304AFC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BEE9B80-D295-61EE-FA3F-3F2EC63999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dirty="0"/>
              <a:t> Can Also discuss how to deal with the other objections. Mindfulness of the emotion, breathing etc can help with reducing the grip of Emotion Mind, for instance.</a:t>
            </a:r>
          </a:p>
          <a:p>
            <a:pPr eaLnBrk="1" hangingPunct="1">
              <a:spcBef>
                <a:spcPct val="0"/>
              </a:spcBef>
            </a:pPr>
            <a:endParaRPr lang="en-GB" altLang="en-US" dirty="0"/>
          </a:p>
        </p:txBody>
      </p:sp>
      <p:sp>
        <p:nvSpPr>
          <p:cNvPr id="46084" name="Slide Number Placeholder 3">
            <a:extLst>
              <a:ext uri="{FF2B5EF4-FFF2-40B4-BE49-F238E27FC236}">
                <a16:creationId xmlns:a16="http://schemas.microsoft.com/office/drawing/2014/main" id="{2626011D-5F3E-A430-87B3-15B85AB3F5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fld id="{437CE8CC-DE33-4202-B9A9-C78D747ADC54}" type="slidenum">
              <a:rPr lang="en-GB" altLang="en-US" smtClean="0"/>
              <a:pPr/>
              <a:t>11</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22E4DFD3-F929-8791-9931-4AF295E253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6982477E-FA5A-5671-4736-0FDA382CCD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 .</a:t>
            </a:r>
          </a:p>
        </p:txBody>
      </p:sp>
      <p:sp>
        <p:nvSpPr>
          <p:cNvPr id="48132" name="Slide Number Placeholder 3">
            <a:extLst>
              <a:ext uri="{FF2B5EF4-FFF2-40B4-BE49-F238E27FC236}">
                <a16:creationId xmlns:a16="http://schemas.microsoft.com/office/drawing/2014/main" id="{6583CD57-AC72-9B46-97B3-D5C06C8446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fld id="{36BBB8E2-61F5-49D5-BE4A-D22F4B5BBE7D}" type="slidenum">
              <a:rPr lang="en-GB" altLang="en-US" smtClean="0"/>
              <a:pPr/>
              <a:t>12</a:t>
            </a:fld>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Get</a:t>
            </a:r>
          </a:p>
        </p:txBody>
      </p:sp>
      <p:sp>
        <p:nvSpPr>
          <p:cNvPr id="4" name="Slide Number Placeholder 3"/>
          <p:cNvSpPr>
            <a:spLocks noGrp="1"/>
          </p:cNvSpPr>
          <p:nvPr>
            <p:ph type="sldNum" sz="quarter" idx="5"/>
          </p:nvPr>
        </p:nvSpPr>
        <p:spPr/>
        <p:txBody>
          <a:bodyPr/>
          <a:lstStyle/>
          <a:p>
            <a:fld id="{667F3B94-2493-4E76-91F9-FD40126DE56C}" type="slidenum">
              <a:rPr lang="en-GB" smtClean="0"/>
              <a:t>14</a:t>
            </a:fld>
            <a:endParaRPr lang="en-GB"/>
          </a:p>
        </p:txBody>
      </p:sp>
    </p:spTree>
    <p:extLst>
      <p:ext uri="{BB962C8B-B14F-4D97-AF65-F5344CB8AC3E}">
        <p14:creationId xmlns:p14="http://schemas.microsoft.com/office/powerpoint/2010/main" val="219139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3D99-3B0D-87CD-3402-DE0BBF2B66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CDBFBF-0FC6-B391-BDD4-FB0910C1A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2AD30D2-D46B-F368-FC61-D79ACE52A3EA}"/>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5" name="Footer Placeholder 4">
            <a:extLst>
              <a:ext uri="{FF2B5EF4-FFF2-40B4-BE49-F238E27FC236}">
                <a16:creationId xmlns:a16="http://schemas.microsoft.com/office/drawing/2014/main" id="{6F65FA65-640A-028A-4729-89519149FB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3E84AB-E4B3-BAE8-448A-90EC22D344D2}"/>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511983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F76AB-7CC9-0543-EB34-F17090825B9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047F6A-2D18-D2E2-7EEB-CB2605FB6A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8E3EFE-A4EF-C236-CA94-1AC104940282}"/>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5" name="Footer Placeholder 4">
            <a:extLst>
              <a:ext uri="{FF2B5EF4-FFF2-40B4-BE49-F238E27FC236}">
                <a16:creationId xmlns:a16="http://schemas.microsoft.com/office/drawing/2014/main" id="{928BB6D7-AE22-FB30-E3A3-F8072DDB38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41422F-94C8-E550-C8C9-EAD9735E2B77}"/>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3886781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21F7FC-28B6-7C7D-8394-AADA62FF50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E95E20A-7546-7B14-A14A-A5981739E5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BC2FF5-5E1F-32CD-467B-87AAB6AF9CC8}"/>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5" name="Footer Placeholder 4">
            <a:extLst>
              <a:ext uri="{FF2B5EF4-FFF2-40B4-BE49-F238E27FC236}">
                <a16:creationId xmlns:a16="http://schemas.microsoft.com/office/drawing/2014/main" id="{22E8C80E-672E-95D8-9F99-11FDFCABA6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015B1E-DBC8-B5BE-EBD1-549F66D57C53}"/>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224902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7FE35-EE54-78A0-F7D9-004C752855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C1A7C1-E03C-4478-3457-2BA2493453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3E5C14-72FA-2E50-3F5C-535241CE8710}"/>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5" name="Footer Placeholder 4">
            <a:extLst>
              <a:ext uri="{FF2B5EF4-FFF2-40B4-BE49-F238E27FC236}">
                <a16:creationId xmlns:a16="http://schemas.microsoft.com/office/drawing/2014/main" id="{B7D8C920-3CF2-45A9-A7F6-3F01E3552B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3FDE8B-277C-12F2-6B2D-373594B5FF8B}"/>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3032444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BCDB8-FB3D-5512-2AE2-EA345DB545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BCBCCEB-7648-9AF4-7E9F-51631371F7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74FF57-A2F7-9795-3470-53BABBDD2AF8}"/>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5" name="Footer Placeholder 4">
            <a:extLst>
              <a:ext uri="{FF2B5EF4-FFF2-40B4-BE49-F238E27FC236}">
                <a16:creationId xmlns:a16="http://schemas.microsoft.com/office/drawing/2014/main" id="{16C76E11-8B5B-46D6-9D82-0489BADB53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761ED-FECD-3583-AE88-B12F0FB99F89}"/>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2458936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47656-459C-5F8C-62C4-8E513B8B07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E397EC4-0563-4D47-0842-928B141C26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5E092A5-19D7-08E9-5917-7A31ED28A7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AE74C4B-5BDA-A697-EE99-019A9CD56AD3}"/>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6" name="Footer Placeholder 5">
            <a:extLst>
              <a:ext uri="{FF2B5EF4-FFF2-40B4-BE49-F238E27FC236}">
                <a16:creationId xmlns:a16="http://schemas.microsoft.com/office/drawing/2014/main" id="{48DDD340-C53C-1E2C-904B-18DD752985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D256A4-D4BB-9B14-B7D9-606E10587E18}"/>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1453566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52B37-E012-438D-B03F-B38F338EBDB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5FFAEB-0A3E-D5AB-7A55-21DFC0DCE1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635458-368B-A2AD-2C52-73A992B172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EE64A03-B018-720B-E1B3-2C0246DDB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D9F111-14E4-D6A6-9FDA-7A529D936B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85B54E-97A4-C343-4180-9780B55EB512}"/>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8" name="Footer Placeholder 7">
            <a:extLst>
              <a:ext uri="{FF2B5EF4-FFF2-40B4-BE49-F238E27FC236}">
                <a16:creationId xmlns:a16="http://schemas.microsoft.com/office/drawing/2014/main" id="{50C23F6F-C44C-A195-59CE-47D01659159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B830E7-06DE-B18C-AA94-48E7B6217B71}"/>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416830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69C95-E561-80A1-92A9-3A797B033E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7DB5A4A-A1AD-B5AF-6C56-14D2674AB3D5}"/>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4" name="Footer Placeholder 3">
            <a:extLst>
              <a:ext uri="{FF2B5EF4-FFF2-40B4-BE49-F238E27FC236}">
                <a16:creationId xmlns:a16="http://schemas.microsoft.com/office/drawing/2014/main" id="{16A497F8-1B19-E718-23FE-E5E6E2C7D3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2E7E09C-80CB-B00D-D4B8-7F18BD85C56F}"/>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237126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E15DE8-D05B-1645-4CFA-4A654098C098}"/>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3" name="Footer Placeholder 2">
            <a:extLst>
              <a:ext uri="{FF2B5EF4-FFF2-40B4-BE49-F238E27FC236}">
                <a16:creationId xmlns:a16="http://schemas.microsoft.com/office/drawing/2014/main" id="{79A38714-0B09-3A8E-9BDA-2B588D8E2CA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085748D-FA24-8DB0-F1AB-03FA44F60AC5}"/>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135939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971A8-E12F-E7FB-DF4F-35F839CD4B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FF8D37-0EAA-734E-E207-BAD0641031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23BE07-D4FB-639E-947C-11D6385D2F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05FB8B-D71E-FDF0-53FA-9A8BAC889E24}"/>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6" name="Footer Placeholder 5">
            <a:extLst>
              <a:ext uri="{FF2B5EF4-FFF2-40B4-BE49-F238E27FC236}">
                <a16:creationId xmlns:a16="http://schemas.microsoft.com/office/drawing/2014/main" id="{59954F51-FE32-E6A4-7975-2E976173C2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D11088-53A7-9B83-2695-A53FF453035A}"/>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1836122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34FD1-97B7-90DE-5D69-E5AF2F5F14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5B7D20E-9258-F35A-C4E5-4D8CB3AEE5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39DA4B9-4309-A3DC-6875-A325F673E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5A2928-51EB-86D0-14FA-5848E8DE32CE}"/>
              </a:ext>
            </a:extLst>
          </p:cNvPr>
          <p:cNvSpPr>
            <a:spLocks noGrp="1"/>
          </p:cNvSpPr>
          <p:nvPr>
            <p:ph type="dt" sz="half" idx="10"/>
          </p:nvPr>
        </p:nvSpPr>
        <p:spPr/>
        <p:txBody>
          <a:bodyPr/>
          <a:lstStyle/>
          <a:p>
            <a:fld id="{0A2D9296-C654-47E1-9B99-1457AB712516}" type="datetimeFigureOut">
              <a:rPr lang="en-GB" smtClean="0"/>
              <a:t>27/11/2024</a:t>
            </a:fld>
            <a:endParaRPr lang="en-GB"/>
          </a:p>
        </p:txBody>
      </p:sp>
      <p:sp>
        <p:nvSpPr>
          <p:cNvPr id="6" name="Footer Placeholder 5">
            <a:extLst>
              <a:ext uri="{FF2B5EF4-FFF2-40B4-BE49-F238E27FC236}">
                <a16:creationId xmlns:a16="http://schemas.microsoft.com/office/drawing/2014/main" id="{692FD4C9-573D-E784-2922-0CAD6A9A9E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236ABDA-42E3-4682-2A34-8D120D882C3D}"/>
              </a:ext>
            </a:extLst>
          </p:cNvPr>
          <p:cNvSpPr>
            <a:spLocks noGrp="1"/>
          </p:cNvSpPr>
          <p:nvPr>
            <p:ph type="sldNum" sz="quarter" idx="12"/>
          </p:nvPr>
        </p:nvSpPr>
        <p:spPr/>
        <p:txBody>
          <a:bodyPr/>
          <a:lstStyle/>
          <a:p>
            <a:fld id="{C7ABC322-E2A4-4A97-AB2D-F5668B471094}" type="slidenum">
              <a:rPr lang="en-GB" smtClean="0"/>
              <a:t>‹#›</a:t>
            </a:fld>
            <a:endParaRPr lang="en-GB"/>
          </a:p>
        </p:txBody>
      </p:sp>
    </p:spTree>
    <p:extLst>
      <p:ext uri="{BB962C8B-B14F-4D97-AF65-F5344CB8AC3E}">
        <p14:creationId xmlns:p14="http://schemas.microsoft.com/office/powerpoint/2010/main" val="2347356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F31134-3256-1C16-70FC-B488B8D137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EC1DE5-B01E-8CE7-2E96-FDFA1E8E9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27C016-816E-119B-5CFD-92440553A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2D9296-C654-47E1-9B99-1457AB712516}" type="datetimeFigureOut">
              <a:rPr lang="en-GB" smtClean="0"/>
              <a:t>27/11/2024</a:t>
            </a:fld>
            <a:endParaRPr lang="en-GB"/>
          </a:p>
        </p:txBody>
      </p:sp>
      <p:sp>
        <p:nvSpPr>
          <p:cNvPr id="5" name="Footer Placeholder 4">
            <a:extLst>
              <a:ext uri="{FF2B5EF4-FFF2-40B4-BE49-F238E27FC236}">
                <a16:creationId xmlns:a16="http://schemas.microsoft.com/office/drawing/2014/main" id="{1AA58B95-4112-6748-F329-292A115722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C30267D-DE5C-2BCE-1B09-FB7445E77C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ABC322-E2A4-4A97-AB2D-F5668B471094}" type="slidenum">
              <a:rPr lang="en-GB" smtClean="0"/>
              <a:t>‹#›</a:t>
            </a:fld>
            <a:endParaRPr lang="en-GB"/>
          </a:p>
        </p:txBody>
      </p:sp>
    </p:spTree>
    <p:extLst>
      <p:ext uri="{BB962C8B-B14F-4D97-AF65-F5344CB8AC3E}">
        <p14:creationId xmlns:p14="http://schemas.microsoft.com/office/powerpoint/2010/main" val="603222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46BA6-9428-A6BB-CA32-DD8866A42C25}"/>
              </a:ext>
            </a:extLst>
          </p:cNvPr>
          <p:cNvSpPr>
            <a:spLocks noGrp="1"/>
          </p:cNvSpPr>
          <p:nvPr>
            <p:ph type="ctrTitle"/>
          </p:nvPr>
        </p:nvSpPr>
        <p:spPr>
          <a:xfrm>
            <a:off x="1524000" y="1122363"/>
            <a:ext cx="9999216" cy="2387600"/>
          </a:xfrm>
        </p:spPr>
        <p:txBody>
          <a:bodyPr>
            <a:normAutofit/>
          </a:bodyPr>
          <a:lstStyle/>
          <a:p>
            <a:r>
              <a:rPr lang="en-GB" sz="3100" b="1" dirty="0"/>
              <a:t>COMPREHEND COPE AND CONNECT BITE-SIZED TRAINING</a:t>
            </a:r>
            <a:br>
              <a:rPr lang="en-GB" sz="3100" b="1" dirty="0"/>
            </a:br>
            <a:br>
              <a:rPr lang="en-GB" dirty="0"/>
            </a:br>
            <a:r>
              <a:rPr lang="en-GB" dirty="0"/>
              <a:t> Bite Sized ‘Kinder to ourselves’</a:t>
            </a:r>
          </a:p>
        </p:txBody>
      </p:sp>
      <p:sp>
        <p:nvSpPr>
          <p:cNvPr id="3" name="Subtitle 2">
            <a:extLst>
              <a:ext uri="{FF2B5EF4-FFF2-40B4-BE49-F238E27FC236}">
                <a16:creationId xmlns:a16="http://schemas.microsoft.com/office/drawing/2014/main" id="{98BE48F0-740C-052F-44D8-CA846AE5E684}"/>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783552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DE7A-22F1-946E-3311-D0B9149DF863}"/>
              </a:ext>
            </a:extLst>
          </p:cNvPr>
          <p:cNvSpPr>
            <a:spLocks noGrp="1"/>
          </p:cNvSpPr>
          <p:nvPr>
            <p:ph type="title"/>
          </p:nvPr>
        </p:nvSpPr>
        <p:spPr/>
        <p:txBody>
          <a:bodyPr/>
          <a:lstStyle/>
          <a:p>
            <a:r>
              <a:rPr lang="en-GB" dirty="0"/>
              <a:t>Tackling the challenges</a:t>
            </a:r>
          </a:p>
        </p:txBody>
      </p:sp>
      <p:sp>
        <p:nvSpPr>
          <p:cNvPr id="3" name="Content Placeholder 2">
            <a:extLst>
              <a:ext uri="{FF2B5EF4-FFF2-40B4-BE49-F238E27FC236}">
                <a16:creationId xmlns:a16="http://schemas.microsoft.com/office/drawing/2014/main" id="{B72EDDC0-15D7-A2B6-CEEC-BB2893405033}"/>
              </a:ext>
            </a:extLst>
          </p:cNvPr>
          <p:cNvSpPr>
            <a:spLocks noGrp="1"/>
          </p:cNvSpPr>
          <p:nvPr>
            <p:ph idx="1"/>
          </p:nvPr>
        </p:nvSpPr>
        <p:spPr/>
        <p:txBody>
          <a:bodyPr/>
          <a:lstStyle/>
          <a:p>
            <a:r>
              <a:rPr lang="en-GB" dirty="0"/>
              <a:t>What do you think might make it hard for people to do this?</a:t>
            </a:r>
          </a:p>
          <a:p>
            <a:r>
              <a:rPr lang="en-GB" dirty="0"/>
              <a:t>‘Don’t like myself’</a:t>
            </a:r>
          </a:p>
          <a:p>
            <a:r>
              <a:rPr lang="en-GB" dirty="0"/>
              <a:t>‘Don’t deserve it’</a:t>
            </a:r>
          </a:p>
          <a:p>
            <a:r>
              <a:rPr lang="en-GB" dirty="0"/>
              <a:t>‘Not authentic’</a:t>
            </a:r>
          </a:p>
          <a:p>
            <a:pPr marL="342900" lvl="0" indent="-342900">
              <a:spcAft>
                <a:spcPts val="1065"/>
              </a:spcAft>
              <a:buFont typeface="Symbol" panose="05050102010706020507" pitchFamily="18" charset="2"/>
              <a:buChar char=""/>
              <a:tabLst>
                <a:tab pos="457200" algn="l"/>
              </a:tabLst>
            </a:pPr>
            <a:r>
              <a:rPr lang="en-GB" dirty="0">
                <a:solidFill>
                  <a:srgbClr val="000000"/>
                </a:solidFill>
                <a:effectLst/>
                <a:latin typeface="Calibri" panose="020F0502020204030204" pitchFamily="34" charset="0"/>
                <a:ea typeface="Times New Roman" panose="02020603050405020304" pitchFamily="18" charset="0"/>
              </a:rPr>
              <a:t>Critical voice is too powerful </a:t>
            </a:r>
            <a:endParaRPr lang="en-GB" dirty="0">
              <a:effectLst/>
              <a:latin typeface="Times New Roman" panose="02020603050405020304" pitchFamily="18" charset="0"/>
              <a:ea typeface="Times New Roman" panose="02020603050405020304" pitchFamily="18" charset="0"/>
            </a:endParaRPr>
          </a:p>
          <a:p>
            <a:pPr marL="342900" lvl="0" indent="-342900">
              <a:spcAft>
                <a:spcPts val="1065"/>
              </a:spcAft>
              <a:buFont typeface="Symbol" panose="05050102010706020507" pitchFamily="18" charset="2"/>
              <a:buChar char=""/>
              <a:tabLst>
                <a:tab pos="457200" algn="l"/>
              </a:tabLst>
            </a:pPr>
            <a:r>
              <a:rPr lang="en-GB" dirty="0">
                <a:solidFill>
                  <a:srgbClr val="000000"/>
                </a:solidFill>
                <a:effectLst/>
                <a:latin typeface="Calibri" panose="020F0502020204030204" pitchFamily="34" charset="0"/>
                <a:ea typeface="Times New Roman" panose="02020603050405020304" pitchFamily="18" charset="0"/>
              </a:rPr>
              <a:t>Anxiety making behaviour change difficult </a:t>
            </a:r>
            <a:endParaRPr lang="en-GB"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457200" algn="l"/>
              </a:tabLst>
            </a:pPr>
            <a:r>
              <a:rPr lang="en-GB" dirty="0">
                <a:solidFill>
                  <a:srgbClr val="000000"/>
                </a:solidFill>
                <a:effectLst/>
                <a:latin typeface="Calibri" panose="020F0502020204030204" pitchFamily="34" charset="0"/>
                <a:ea typeface="Times New Roman" panose="02020603050405020304" pitchFamily="18" charset="0"/>
              </a:rPr>
              <a:t>Long habit – difficult to notice in time. </a:t>
            </a:r>
            <a:endParaRPr lang="en-GB"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2065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Point Star 4">
            <a:extLst>
              <a:ext uri="{FF2B5EF4-FFF2-40B4-BE49-F238E27FC236}">
                <a16:creationId xmlns:a16="http://schemas.microsoft.com/office/drawing/2014/main" id="{1D850703-1557-BE1D-9297-A4BD6D2B0BC8}"/>
              </a:ext>
            </a:extLst>
          </p:cNvPr>
          <p:cNvSpPr/>
          <p:nvPr/>
        </p:nvSpPr>
        <p:spPr>
          <a:xfrm>
            <a:off x="3287714" y="981075"/>
            <a:ext cx="2643187" cy="19431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5059" name="TextBox 5">
            <a:extLst>
              <a:ext uri="{FF2B5EF4-FFF2-40B4-BE49-F238E27FC236}">
                <a16:creationId xmlns:a16="http://schemas.microsoft.com/office/drawing/2014/main" id="{AF254DDE-15A2-9840-E240-7B0263F0252D}"/>
              </a:ext>
            </a:extLst>
          </p:cNvPr>
          <p:cNvSpPr txBox="1">
            <a:spLocks noChangeArrowheads="1"/>
          </p:cNvSpPr>
          <p:nvPr/>
        </p:nvSpPr>
        <p:spPr bwMode="auto">
          <a:xfrm>
            <a:off x="3935414" y="1665288"/>
            <a:ext cx="18383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1800" dirty="0"/>
              <a:t>Feel bad</a:t>
            </a:r>
          </a:p>
          <a:p>
            <a:pPr eaLnBrk="1" hangingPunct="1">
              <a:spcBef>
                <a:spcPct val="0"/>
              </a:spcBef>
              <a:buFontTx/>
              <a:buNone/>
            </a:pPr>
            <a:r>
              <a:rPr lang="en-GB" altLang="en-US" sz="1800" dirty="0"/>
              <a:t>About self</a:t>
            </a:r>
          </a:p>
        </p:txBody>
      </p:sp>
      <p:sp>
        <p:nvSpPr>
          <p:cNvPr id="7" name="Right Arrow 6">
            <a:extLst>
              <a:ext uri="{FF2B5EF4-FFF2-40B4-BE49-F238E27FC236}">
                <a16:creationId xmlns:a16="http://schemas.microsoft.com/office/drawing/2014/main" id="{17DBD94D-DE6D-4772-37E3-9FC9AC30117E}"/>
              </a:ext>
            </a:extLst>
          </p:cNvPr>
          <p:cNvSpPr/>
          <p:nvPr/>
        </p:nvSpPr>
        <p:spPr>
          <a:xfrm rot="1080067">
            <a:off x="5730875" y="1736726"/>
            <a:ext cx="1168400" cy="504825"/>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8" name="Rectangle 7">
            <a:extLst>
              <a:ext uri="{FF2B5EF4-FFF2-40B4-BE49-F238E27FC236}">
                <a16:creationId xmlns:a16="http://schemas.microsoft.com/office/drawing/2014/main" id="{5480169E-2AFC-DAE3-8DB4-0FF7130D5327}"/>
              </a:ext>
            </a:extLst>
          </p:cNvPr>
          <p:cNvSpPr/>
          <p:nvPr/>
        </p:nvSpPr>
        <p:spPr>
          <a:xfrm>
            <a:off x="6959601" y="2133600"/>
            <a:ext cx="1368425"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5062" name="TextBox 8">
            <a:extLst>
              <a:ext uri="{FF2B5EF4-FFF2-40B4-BE49-F238E27FC236}">
                <a16:creationId xmlns:a16="http://schemas.microsoft.com/office/drawing/2014/main" id="{E5CCB89F-4178-AA8E-2E0F-F494FC209588}"/>
              </a:ext>
            </a:extLst>
          </p:cNvPr>
          <p:cNvSpPr txBox="1">
            <a:spLocks noChangeArrowheads="1"/>
          </p:cNvSpPr>
          <p:nvPr/>
        </p:nvSpPr>
        <p:spPr bwMode="auto">
          <a:xfrm>
            <a:off x="6959600" y="2205038"/>
            <a:ext cx="16065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1800" dirty="0">
                <a:solidFill>
                  <a:schemeClr val="bg2"/>
                </a:solidFill>
              </a:rPr>
              <a:t> </a:t>
            </a:r>
            <a:r>
              <a:rPr lang="en-GB" altLang="en-US" sz="1800" dirty="0"/>
              <a:t>Criticize self</a:t>
            </a:r>
          </a:p>
        </p:txBody>
      </p:sp>
      <p:sp>
        <p:nvSpPr>
          <p:cNvPr id="10" name="Right Arrow 9">
            <a:extLst>
              <a:ext uri="{FF2B5EF4-FFF2-40B4-BE49-F238E27FC236}">
                <a16:creationId xmlns:a16="http://schemas.microsoft.com/office/drawing/2014/main" id="{DCE76ED1-E84A-5EF0-E319-A5382D15C7D0}"/>
              </a:ext>
            </a:extLst>
          </p:cNvPr>
          <p:cNvSpPr/>
          <p:nvPr/>
        </p:nvSpPr>
        <p:spPr>
          <a:xfrm rot="18607690">
            <a:off x="2204244" y="1974057"/>
            <a:ext cx="1446213" cy="850900"/>
          </a:xfrm>
          <a:prstGeom prst="rightArrow">
            <a:avLst>
              <a:gd name="adj1" fmla="val 50000"/>
              <a:gd name="adj2" fmla="val 52133"/>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1" name="Rectangle 10">
            <a:extLst>
              <a:ext uri="{FF2B5EF4-FFF2-40B4-BE49-F238E27FC236}">
                <a16:creationId xmlns:a16="http://schemas.microsoft.com/office/drawing/2014/main" id="{2419562A-DF62-D8BE-D8DF-56B81EC0A57A}"/>
              </a:ext>
            </a:extLst>
          </p:cNvPr>
          <p:cNvSpPr/>
          <p:nvPr/>
        </p:nvSpPr>
        <p:spPr>
          <a:xfrm>
            <a:off x="7121526" y="4005263"/>
            <a:ext cx="1800225" cy="143986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5065" name="TextBox 11">
            <a:extLst>
              <a:ext uri="{FF2B5EF4-FFF2-40B4-BE49-F238E27FC236}">
                <a16:creationId xmlns:a16="http://schemas.microsoft.com/office/drawing/2014/main" id="{DF7F68F8-1131-F125-3D3B-98C9A6E3522A}"/>
              </a:ext>
            </a:extLst>
          </p:cNvPr>
          <p:cNvSpPr txBox="1">
            <a:spLocks noChangeArrowheads="1"/>
          </p:cNvSpPr>
          <p:nvPr/>
        </p:nvSpPr>
        <p:spPr bwMode="auto">
          <a:xfrm>
            <a:off x="7194551" y="4005263"/>
            <a:ext cx="16557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1800" dirty="0"/>
              <a:t>Discouraged not confident – don’t do things </a:t>
            </a:r>
          </a:p>
        </p:txBody>
      </p:sp>
      <p:sp>
        <p:nvSpPr>
          <p:cNvPr id="45066" name="TextBox 12">
            <a:extLst>
              <a:ext uri="{FF2B5EF4-FFF2-40B4-BE49-F238E27FC236}">
                <a16:creationId xmlns:a16="http://schemas.microsoft.com/office/drawing/2014/main" id="{7AB13E17-BAF7-49A7-F8A6-31D0B7A301E5}"/>
              </a:ext>
            </a:extLst>
          </p:cNvPr>
          <p:cNvSpPr txBox="1">
            <a:spLocks noChangeArrowheads="1"/>
          </p:cNvSpPr>
          <p:nvPr/>
        </p:nvSpPr>
        <p:spPr bwMode="auto">
          <a:xfrm>
            <a:off x="2208214" y="188914"/>
            <a:ext cx="7920037"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a:t>‘I don’t believe it’. ‘I don’t deserve it. I don’t like myself’</a:t>
            </a:r>
            <a:br>
              <a:rPr lang="en-GB" altLang="en-US"/>
            </a:br>
            <a:endParaRPr lang="en-GB" altLang="en-US"/>
          </a:p>
        </p:txBody>
      </p:sp>
      <p:sp>
        <p:nvSpPr>
          <p:cNvPr id="45067" name="TextBox 13">
            <a:extLst>
              <a:ext uri="{FF2B5EF4-FFF2-40B4-BE49-F238E27FC236}">
                <a16:creationId xmlns:a16="http://schemas.microsoft.com/office/drawing/2014/main" id="{699790C7-FCA5-1328-1C1B-0225D1C3C16A}"/>
              </a:ext>
            </a:extLst>
          </p:cNvPr>
          <p:cNvSpPr txBox="1">
            <a:spLocks noChangeArrowheads="1"/>
          </p:cNvSpPr>
          <p:nvPr/>
        </p:nvSpPr>
        <p:spPr bwMode="auto">
          <a:xfrm>
            <a:off x="2135188" y="4076701"/>
            <a:ext cx="28813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2400"/>
              <a:t> </a:t>
            </a:r>
          </a:p>
        </p:txBody>
      </p:sp>
      <p:sp>
        <p:nvSpPr>
          <p:cNvPr id="15" name="Down Arrow 14">
            <a:extLst>
              <a:ext uri="{FF2B5EF4-FFF2-40B4-BE49-F238E27FC236}">
                <a16:creationId xmlns:a16="http://schemas.microsoft.com/office/drawing/2014/main" id="{B421E7F1-F7E4-2C09-5C22-80CC69E6FCB2}"/>
              </a:ext>
            </a:extLst>
          </p:cNvPr>
          <p:cNvSpPr/>
          <p:nvPr/>
        </p:nvSpPr>
        <p:spPr>
          <a:xfrm>
            <a:off x="7391401" y="3213100"/>
            <a:ext cx="485775" cy="647700"/>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6" name="Down Arrow 15">
            <a:extLst>
              <a:ext uri="{FF2B5EF4-FFF2-40B4-BE49-F238E27FC236}">
                <a16:creationId xmlns:a16="http://schemas.microsoft.com/office/drawing/2014/main" id="{34ED2B6E-D59B-E054-F20F-2700B13C9B61}"/>
              </a:ext>
            </a:extLst>
          </p:cNvPr>
          <p:cNvSpPr/>
          <p:nvPr/>
        </p:nvSpPr>
        <p:spPr>
          <a:xfrm rot="3726959">
            <a:off x="5703889" y="4535489"/>
            <a:ext cx="695325" cy="2251075"/>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7" name="Rectangle 16">
            <a:extLst>
              <a:ext uri="{FF2B5EF4-FFF2-40B4-BE49-F238E27FC236}">
                <a16:creationId xmlns:a16="http://schemas.microsoft.com/office/drawing/2014/main" id="{7629CD8B-4600-5C3B-785A-AA3000FDF042}"/>
              </a:ext>
            </a:extLst>
          </p:cNvPr>
          <p:cNvSpPr/>
          <p:nvPr/>
        </p:nvSpPr>
        <p:spPr>
          <a:xfrm>
            <a:off x="2424114" y="5661025"/>
            <a:ext cx="2592387" cy="863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5071" name="TextBox 17">
            <a:extLst>
              <a:ext uri="{FF2B5EF4-FFF2-40B4-BE49-F238E27FC236}">
                <a16:creationId xmlns:a16="http://schemas.microsoft.com/office/drawing/2014/main" id="{42548BF6-A4BA-0DAF-11C1-C32EF7288AA6}"/>
              </a:ext>
            </a:extLst>
          </p:cNvPr>
          <p:cNvSpPr txBox="1">
            <a:spLocks noChangeArrowheads="1"/>
          </p:cNvSpPr>
          <p:nvPr/>
        </p:nvSpPr>
        <p:spPr bwMode="auto">
          <a:xfrm>
            <a:off x="2495550" y="5732463"/>
            <a:ext cx="25209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1800" dirty="0"/>
              <a:t>Confirms opinion that you are useless</a:t>
            </a:r>
          </a:p>
        </p:txBody>
      </p:sp>
      <p:sp>
        <p:nvSpPr>
          <p:cNvPr id="19" name="Right Arrow 18">
            <a:extLst>
              <a:ext uri="{FF2B5EF4-FFF2-40B4-BE49-F238E27FC236}">
                <a16:creationId xmlns:a16="http://schemas.microsoft.com/office/drawing/2014/main" id="{B41A0424-FCD3-FFDE-424C-A02DC4A58DBA}"/>
              </a:ext>
            </a:extLst>
          </p:cNvPr>
          <p:cNvSpPr/>
          <p:nvPr/>
        </p:nvSpPr>
        <p:spPr>
          <a:xfrm rot="16776598">
            <a:off x="2305051" y="4502151"/>
            <a:ext cx="1292225" cy="850900"/>
          </a:xfrm>
          <a:prstGeom prst="rightArrow">
            <a:avLst>
              <a:gd name="adj1" fmla="val 50000"/>
              <a:gd name="adj2" fmla="val 52133"/>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0" name="Rectangle 19">
            <a:extLst>
              <a:ext uri="{FF2B5EF4-FFF2-40B4-BE49-F238E27FC236}">
                <a16:creationId xmlns:a16="http://schemas.microsoft.com/office/drawing/2014/main" id="{57146B2C-1E9A-7277-AE63-147B41EBB210}"/>
              </a:ext>
            </a:extLst>
          </p:cNvPr>
          <p:cNvSpPr/>
          <p:nvPr/>
        </p:nvSpPr>
        <p:spPr>
          <a:xfrm>
            <a:off x="2135188" y="3068639"/>
            <a:ext cx="2881312" cy="108108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5074" name="TextBox 20">
            <a:extLst>
              <a:ext uri="{FF2B5EF4-FFF2-40B4-BE49-F238E27FC236}">
                <a16:creationId xmlns:a16="http://schemas.microsoft.com/office/drawing/2014/main" id="{FA01E7B6-EBEF-44DB-9107-F35DB12980B1}"/>
              </a:ext>
            </a:extLst>
          </p:cNvPr>
          <p:cNvSpPr txBox="1">
            <a:spLocks noChangeArrowheads="1"/>
          </p:cNvSpPr>
          <p:nvPr/>
        </p:nvSpPr>
        <p:spPr bwMode="auto">
          <a:xfrm>
            <a:off x="2208214" y="3068638"/>
            <a:ext cx="26638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1800" dirty="0"/>
              <a:t>Never get a chance to show what you can do!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52788A87-D2C4-91E9-4CA1-CA5041E2A4E1}"/>
              </a:ext>
            </a:extLst>
          </p:cNvPr>
          <p:cNvSpPr/>
          <p:nvPr/>
        </p:nvSpPr>
        <p:spPr>
          <a:xfrm>
            <a:off x="3719514" y="981075"/>
            <a:ext cx="1944687" cy="15113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6867" name="TextBox 5">
            <a:extLst>
              <a:ext uri="{FF2B5EF4-FFF2-40B4-BE49-F238E27FC236}">
                <a16:creationId xmlns:a16="http://schemas.microsoft.com/office/drawing/2014/main" id="{AB7C6ADD-359B-4825-3E0A-5DD15DA6577B}"/>
              </a:ext>
            </a:extLst>
          </p:cNvPr>
          <p:cNvSpPr txBox="1">
            <a:spLocks noChangeArrowheads="1"/>
          </p:cNvSpPr>
          <p:nvPr/>
        </p:nvSpPr>
        <p:spPr bwMode="auto">
          <a:xfrm>
            <a:off x="3773489" y="1071563"/>
            <a:ext cx="1836737" cy="1200150"/>
          </a:xfrm>
          <a:prstGeom prst="rect">
            <a:avLst/>
          </a:prstGeom>
          <a:noFill/>
          <a:ln>
            <a:noFill/>
          </a:ln>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defRPr/>
            </a:pPr>
            <a:r>
              <a:rPr lang="en-GB" altLang="en-US" sz="1800" dirty="0">
                <a:solidFill>
                  <a:schemeClr val="accent4">
                    <a:lumMod val="25000"/>
                  </a:schemeClr>
                </a:solidFill>
              </a:rPr>
              <a:t> Encouraging and understanding with self</a:t>
            </a:r>
          </a:p>
        </p:txBody>
      </p:sp>
      <p:sp>
        <p:nvSpPr>
          <p:cNvPr id="7" name="Right Arrow 6">
            <a:extLst>
              <a:ext uri="{FF2B5EF4-FFF2-40B4-BE49-F238E27FC236}">
                <a16:creationId xmlns:a16="http://schemas.microsoft.com/office/drawing/2014/main" id="{28106AEE-96DD-3E0B-DD02-92CE90078C63}"/>
              </a:ext>
            </a:extLst>
          </p:cNvPr>
          <p:cNvSpPr/>
          <p:nvPr/>
        </p:nvSpPr>
        <p:spPr>
          <a:xfrm rot="1080067">
            <a:off x="5730875" y="1736726"/>
            <a:ext cx="1168400" cy="504825"/>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8" name="Rectangle 7">
            <a:extLst>
              <a:ext uri="{FF2B5EF4-FFF2-40B4-BE49-F238E27FC236}">
                <a16:creationId xmlns:a16="http://schemas.microsoft.com/office/drawing/2014/main" id="{A537E05F-D0D1-7605-3924-D26DC4299ACC}"/>
              </a:ext>
            </a:extLst>
          </p:cNvPr>
          <p:cNvSpPr/>
          <p:nvPr/>
        </p:nvSpPr>
        <p:spPr>
          <a:xfrm>
            <a:off x="6959600" y="2133600"/>
            <a:ext cx="2736850" cy="9144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6870" name="TextBox 8">
            <a:extLst>
              <a:ext uri="{FF2B5EF4-FFF2-40B4-BE49-F238E27FC236}">
                <a16:creationId xmlns:a16="http://schemas.microsoft.com/office/drawing/2014/main" id="{958CDBF9-50C2-5E95-9BF3-58DE3F1A2EFA}"/>
              </a:ext>
            </a:extLst>
          </p:cNvPr>
          <p:cNvSpPr txBox="1">
            <a:spLocks noChangeArrowheads="1"/>
          </p:cNvSpPr>
          <p:nvPr/>
        </p:nvSpPr>
        <p:spPr bwMode="auto">
          <a:xfrm>
            <a:off x="6959600" y="2205039"/>
            <a:ext cx="2592388" cy="923925"/>
          </a:xfrm>
          <a:prstGeom prst="rect">
            <a:avLst/>
          </a:prstGeom>
          <a:noFill/>
          <a:ln>
            <a:noFill/>
          </a:ln>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defRPr/>
            </a:pPr>
            <a:r>
              <a:rPr lang="en-GB" altLang="en-US" sz="1800" dirty="0">
                <a:solidFill>
                  <a:schemeClr val="accent4">
                    <a:lumMod val="10000"/>
                  </a:schemeClr>
                </a:solidFill>
              </a:rPr>
              <a:t>  Increase self confidence and self esteem</a:t>
            </a:r>
          </a:p>
        </p:txBody>
      </p:sp>
      <p:sp>
        <p:nvSpPr>
          <p:cNvPr id="10" name="Right Arrow 9">
            <a:extLst>
              <a:ext uri="{FF2B5EF4-FFF2-40B4-BE49-F238E27FC236}">
                <a16:creationId xmlns:a16="http://schemas.microsoft.com/office/drawing/2014/main" id="{EBAB1C8F-63C5-958D-08EC-A0423A8DDD28}"/>
              </a:ext>
            </a:extLst>
          </p:cNvPr>
          <p:cNvSpPr/>
          <p:nvPr/>
        </p:nvSpPr>
        <p:spPr>
          <a:xfrm rot="18607690">
            <a:off x="2204244" y="1974057"/>
            <a:ext cx="1446213" cy="850900"/>
          </a:xfrm>
          <a:prstGeom prst="rightArrow">
            <a:avLst>
              <a:gd name="adj1" fmla="val 50000"/>
              <a:gd name="adj2" fmla="val 5213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1" name="Rectangle 10">
            <a:extLst>
              <a:ext uri="{FF2B5EF4-FFF2-40B4-BE49-F238E27FC236}">
                <a16:creationId xmlns:a16="http://schemas.microsoft.com/office/drawing/2014/main" id="{D8E746EB-9424-2600-9677-096D6600C14B}"/>
              </a:ext>
            </a:extLst>
          </p:cNvPr>
          <p:cNvSpPr/>
          <p:nvPr/>
        </p:nvSpPr>
        <p:spPr>
          <a:xfrm>
            <a:off x="7032626" y="4005264"/>
            <a:ext cx="1800225" cy="115252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6873" name="TextBox 11">
            <a:extLst>
              <a:ext uri="{FF2B5EF4-FFF2-40B4-BE49-F238E27FC236}">
                <a16:creationId xmlns:a16="http://schemas.microsoft.com/office/drawing/2014/main" id="{3FB1B762-A3C6-A24A-DE56-0FACD72CF8B3}"/>
              </a:ext>
            </a:extLst>
          </p:cNvPr>
          <p:cNvSpPr txBox="1">
            <a:spLocks noChangeArrowheads="1"/>
          </p:cNvSpPr>
          <p:nvPr/>
        </p:nvSpPr>
        <p:spPr bwMode="auto">
          <a:xfrm>
            <a:off x="7104063" y="4005263"/>
            <a:ext cx="1655762" cy="1200150"/>
          </a:xfrm>
          <a:prstGeom prst="rect">
            <a:avLst/>
          </a:prstGeom>
          <a:noFill/>
          <a:ln>
            <a:noFill/>
          </a:ln>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defRPr/>
            </a:pPr>
            <a:r>
              <a:rPr lang="en-GB" altLang="en-US" sz="1800" dirty="0"/>
              <a:t> </a:t>
            </a:r>
            <a:r>
              <a:rPr lang="en-GB" altLang="en-US" sz="1800" dirty="0">
                <a:solidFill>
                  <a:schemeClr val="accent4">
                    <a:lumMod val="10000"/>
                  </a:schemeClr>
                </a:solidFill>
              </a:rPr>
              <a:t>Try out new things – not discouraged by setbacks</a:t>
            </a:r>
          </a:p>
        </p:txBody>
      </p:sp>
      <p:sp>
        <p:nvSpPr>
          <p:cNvPr id="47114" name="TextBox 12">
            <a:extLst>
              <a:ext uri="{FF2B5EF4-FFF2-40B4-BE49-F238E27FC236}">
                <a16:creationId xmlns:a16="http://schemas.microsoft.com/office/drawing/2014/main" id="{4B6AA649-FAAC-2E78-7D5E-FF820B86BB6C}"/>
              </a:ext>
            </a:extLst>
          </p:cNvPr>
          <p:cNvSpPr txBox="1">
            <a:spLocks noChangeArrowheads="1"/>
          </p:cNvSpPr>
          <p:nvPr/>
        </p:nvSpPr>
        <p:spPr bwMode="auto">
          <a:xfrm>
            <a:off x="2208214" y="188914"/>
            <a:ext cx="79200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a:t> Friendly circle</a:t>
            </a:r>
            <a:br>
              <a:rPr lang="en-GB" altLang="en-US"/>
            </a:br>
            <a:endParaRPr lang="en-GB" altLang="en-US"/>
          </a:p>
        </p:txBody>
      </p:sp>
      <p:sp>
        <p:nvSpPr>
          <p:cNvPr id="47115" name="TextBox 13">
            <a:extLst>
              <a:ext uri="{FF2B5EF4-FFF2-40B4-BE49-F238E27FC236}">
                <a16:creationId xmlns:a16="http://schemas.microsoft.com/office/drawing/2014/main" id="{F50C3C24-1AD9-689B-8DD0-DDC624A061FA}"/>
              </a:ext>
            </a:extLst>
          </p:cNvPr>
          <p:cNvSpPr txBox="1">
            <a:spLocks noChangeArrowheads="1"/>
          </p:cNvSpPr>
          <p:nvPr/>
        </p:nvSpPr>
        <p:spPr bwMode="auto">
          <a:xfrm>
            <a:off x="2316164" y="4419601"/>
            <a:ext cx="2879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GB" altLang="en-US" sz="2400"/>
              <a:t> </a:t>
            </a:r>
          </a:p>
        </p:txBody>
      </p:sp>
      <p:sp>
        <p:nvSpPr>
          <p:cNvPr id="15" name="Down Arrow 14">
            <a:extLst>
              <a:ext uri="{FF2B5EF4-FFF2-40B4-BE49-F238E27FC236}">
                <a16:creationId xmlns:a16="http://schemas.microsoft.com/office/drawing/2014/main" id="{451C07CA-C103-ACE5-21E9-143474DE92A5}"/>
              </a:ext>
            </a:extLst>
          </p:cNvPr>
          <p:cNvSpPr/>
          <p:nvPr/>
        </p:nvSpPr>
        <p:spPr>
          <a:xfrm>
            <a:off x="7391401" y="3213100"/>
            <a:ext cx="485775" cy="6477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6" name="Down Arrow 15">
            <a:extLst>
              <a:ext uri="{FF2B5EF4-FFF2-40B4-BE49-F238E27FC236}">
                <a16:creationId xmlns:a16="http://schemas.microsoft.com/office/drawing/2014/main" id="{A32B88F2-9918-38E1-A8B3-4E282A445836}"/>
              </a:ext>
            </a:extLst>
          </p:cNvPr>
          <p:cNvSpPr/>
          <p:nvPr/>
        </p:nvSpPr>
        <p:spPr>
          <a:xfrm rot="3726959">
            <a:off x="5581651" y="4564064"/>
            <a:ext cx="696913" cy="2249487"/>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7" name="Rectangle 16">
            <a:extLst>
              <a:ext uri="{FF2B5EF4-FFF2-40B4-BE49-F238E27FC236}">
                <a16:creationId xmlns:a16="http://schemas.microsoft.com/office/drawing/2014/main" id="{092CC7DF-DD4A-68FF-3DEF-D43D232CF30B}"/>
              </a:ext>
            </a:extLst>
          </p:cNvPr>
          <p:cNvSpPr/>
          <p:nvPr/>
        </p:nvSpPr>
        <p:spPr>
          <a:xfrm>
            <a:off x="2424114" y="5661025"/>
            <a:ext cx="2376487" cy="8636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6879" name="TextBox 17">
            <a:extLst>
              <a:ext uri="{FF2B5EF4-FFF2-40B4-BE49-F238E27FC236}">
                <a16:creationId xmlns:a16="http://schemas.microsoft.com/office/drawing/2014/main" id="{1C51E971-0FF0-D874-E1C8-BF0B8F0E2ACC}"/>
              </a:ext>
            </a:extLst>
          </p:cNvPr>
          <p:cNvSpPr txBox="1">
            <a:spLocks noChangeArrowheads="1"/>
          </p:cNvSpPr>
          <p:nvPr/>
        </p:nvSpPr>
        <p:spPr bwMode="auto">
          <a:xfrm>
            <a:off x="2495550" y="5732463"/>
            <a:ext cx="2520950" cy="647700"/>
          </a:xfrm>
          <a:prstGeom prst="rect">
            <a:avLst/>
          </a:prstGeom>
          <a:noFill/>
          <a:ln>
            <a:noFill/>
          </a:ln>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defRPr/>
            </a:pPr>
            <a:r>
              <a:rPr lang="en-GB" altLang="en-US" sz="1800" dirty="0">
                <a:solidFill>
                  <a:schemeClr val="accent4">
                    <a:lumMod val="10000"/>
                  </a:schemeClr>
                </a:solidFill>
              </a:rPr>
              <a:t>Confirms positive opinion of self</a:t>
            </a:r>
          </a:p>
        </p:txBody>
      </p:sp>
      <p:sp>
        <p:nvSpPr>
          <p:cNvPr id="19" name="Right Arrow 18">
            <a:extLst>
              <a:ext uri="{FF2B5EF4-FFF2-40B4-BE49-F238E27FC236}">
                <a16:creationId xmlns:a16="http://schemas.microsoft.com/office/drawing/2014/main" id="{50BF7385-C113-D313-7405-456D06B24F34}"/>
              </a:ext>
            </a:extLst>
          </p:cNvPr>
          <p:cNvSpPr/>
          <p:nvPr/>
        </p:nvSpPr>
        <p:spPr>
          <a:xfrm rot="16776598">
            <a:off x="2328863" y="4484688"/>
            <a:ext cx="1292225" cy="850900"/>
          </a:xfrm>
          <a:prstGeom prst="rightArrow">
            <a:avLst>
              <a:gd name="adj1" fmla="val 50000"/>
              <a:gd name="adj2" fmla="val 5213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0" name="Rectangle 19">
            <a:extLst>
              <a:ext uri="{FF2B5EF4-FFF2-40B4-BE49-F238E27FC236}">
                <a16:creationId xmlns:a16="http://schemas.microsoft.com/office/drawing/2014/main" id="{BB88303F-096C-DFC7-F568-167D92341E9C}"/>
              </a:ext>
            </a:extLst>
          </p:cNvPr>
          <p:cNvSpPr/>
          <p:nvPr/>
        </p:nvSpPr>
        <p:spPr>
          <a:xfrm>
            <a:off x="2135188" y="3068639"/>
            <a:ext cx="2881312" cy="108108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6882" name="TextBox 20">
            <a:extLst>
              <a:ext uri="{FF2B5EF4-FFF2-40B4-BE49-F238E27FC236}">
                <a16:creationId xmlns:a16="http://schemas.microsoft.com/office/drawing/2014/main" id="{8ABBBE2A-8447-7D54-F503-22388329665D}"/>
              </a:ext>
            </a:extLst>
          </p:cNvPr>
          <p:cNvSpPr txBox="1">
            <a:spLocks noChangeArrowheads="1"/>
          </p:cNvSpPr>
          <p:nvPr/>
        </p:nvSpPr>
        <p:spPr bwMode="auto">
          <a:xfrm>
            <a:off x="2208214" y="3068638"/>
            <a:ext cx="2663825" cy="646112"/>
          </a:xfrm>
          <a:prstGeom prst="rect">
            <a:avLst/>
          </a:prstGeom>
          <a:noFill/>
          <a:ln>
            <a:noFill/>
          </a:ln>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defRPr/>
            </a:pPr>
            <a:r>
              <a:rPr lang="en-GB" altLang="en-US" sz="1800" dirty="0">
                <a:solidFill>
                  <a:schemeClr val="accent4">
                    <a:lumMod val="10000"/>
                  </a:schemeClr>
                </a:solidFill>
              </a:rPr>
              <a:t> You get a chance to show what you can do!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53AB8-7771-EEB0-0146-5A442C679130}"/>
              </a:ext>
            </a:extLst>
          </p:cNvPr>
          <p:cNvSpPr>
            <a:spLocks noGrp="1"/>
          </p:cNvSpPr>
          <p:nvPr>
            <p:ph type="title"/>
          </p:nvPr>
        </p:nvSpPr>
        <p:spPr/>
        <p:txBody>
          <a:bodyPr/>
          <a:lstStyle/>
          <a:p>
            <a:r>
              <a:rPr lang="en-GB" dirty="0"/>
              <a:t>The False Friend and the Honest Friend</a:t>
            </a:r>
          </a:p>
        </p:txBody>
      </p:sp>
      <p:sp>
        <p:nvSpPr>
          <p:cNvPr id="3" name="Content Placeholder 2">
            <a:extLst>
              <a:ext uri="{FF2B5EF4-FFF2-40B4-BE49-F238E27FC236}">
                <a16:creationId xmlns:a16="http://schemas.microsoft.com/office/drawing/2014/main" id="{336745A1-E340-11CF-70E7-028F170B609F}"/>
              </a:ext>
            </a:extLst>
          </p:cNvPr>
          <p:cNvSpPr>
            <a:spLocks noGrp="1"/>
          </p:cNvSpPr>
          <p:nvPr>
            <p:ph idx="1"/>
          </p:nvPr>
        </p:nvSpPr>
        <p:spPr/>
        <p:txBody>
          <a:bodyPr>
            <a:normAutofit fontScale="92500"/>
          </a:bodyPr>
          <a:lstStyle/>
          <a:p>
            <a:r>
              <a:rPr lang="en-GB" dirty="0"/>
              <a:t>This recognizes the part that the internal voice can play in encouraging someone to go round the vicious circles that keep them stuck.</a:t>
            </a:r>
          </a:p>
          <a:p>
            <a:r>
              <a:rPr lang="en-GB" dirty="0"/>
              <a:t>The Honest Friend is introduced as a counter to this False Friend</a:t>
            </a:r>
          </a:p>
          <a:p>
            <a:r>
              <a:rPr lang="en-GB" dirty="0"/>
              <a:t>Characteristic false friend phrases: ‘You are too depressed to get up…’</a:t>
            </a:r>
          </a:p>
          <a:p>
            <a:r>
              <a:rPr lang="en-GB" dirty="0"/>
              <a:t>‘Self harm is the only way to deal with </a:t>
            </a:r>
            <a:r>
              <a:rPr lang="en-GB" b="1" i="1" dirty="0"/>
              <a:t>this </a:t>
            </a:r>
            <a:r>
              <a:rPr lang="en-GB" dirty="0"/>
              <a:t>feeling’….  are brought to mind, and countered with honest friend advice – again using pair work.</a:t>
            </a:r>
          </a:p>
          <a:p>
            <a:r>
              <a:rPr lang="en-GB" dirty="0"/>
              <a:t>It is important that the honest friend is compassionate and understanding at the same time as being straight with their friend – danger of slipping back into the bully.</a:t>
            </a:r>
          </a:p>
          <a:p>
            <a:endParaRPr lang="en-GB" dirty="0"/>
          </a:p>
        </p:txBody>
      </p:sp>
    </p:spTree>
    <p:extLst>
      <p:ext uri="{BB962C8B-B14F-4D97-AF65-F5344CB8AC3E}">
        <p14:creationId xmlns:p14="http://schemas.microsoft.com/office/powerpoint/2010/main" val="54014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AF66A-3677-9E06-1C53-C56A467F0A63}"/>
              </a:ext>
            </a:extLst>
          </p:cNvPr>
          <p:cNvSpPr>
            <a:spLocks noGrp="1"/>
          </p:cNvSpPr>
          <p:nvPr>
            <p:ph type="title"/>
          </p:nvPr>
        </p:nvSpPr>
        <p:spPr/>
        <p:txBody>
          <a:bodyPr/>
          <a:lstStyle/>
          <a:p>
            <a:r>
              <a:rPr lang="en-GB" dirty="0"/>
              <a:t>Your thoughts and your role</a:t>
            </a:r>
          </a:p>
        </p:txBody>
      </p:sp>
      <p:sp>
        <p:nvSpPr>
          <p:cNvPr id="3" name="Content Placeholder 2">
            <a:extLst>
              <a:ext uri="{FF2B5EF4-FFF2-40B4-BE49-F238E27FC236}">
                <a16:creationId xmlns:a16="http://schemas.microsoft.com/office/drawing/2014/main" id="{B6F5F110-BD73-8434-BF20-B76E6E468B4E}"/>
              </a:ext>
            </a:extLst>
          </p:cNvPr>
          <p:cNvSpPr>
            <a:spLocks noGrp="1"/>
          </p:cNvSpPr>
          <p:nvPr>
            <p:ph idx="1"/>
          </p:nvPr>
        </p:nvSpPr>
        <p:spPr/>
        <p:txBody>
          <a:bodyPr/>
          <a:lstStyle/>
          <a:p>
            <a:r>
              <a:rPr lang="en-GB" dirty="0"/>
              <a:t>Any thoughts or questions about this programme?</a:t>
            </a:r>
          </a:p>
          <a:p>
            <a:r>
              <a:rPr lang="en-GB" dirty="0"/>
              <a:t>Can you see how you might support it?</a:t>
            </a:r>
          </a:p>
          <a:p>
            <a:r>
              <a:rPr lang="en-GB" dirty="0"/>
              <a:t>Thank you for participating – the CCC programme is about making you partners in therapy delivery.</a:t>
            </a:r>
          </a:p>
        </p:txBody>
      </p:sp>
    </p:spTree>
    <p:extLst>
      <p:ext uri="{BB962C8B-B14F-4D97-AF65-F5344CB8AC3E}">
        <p14:creationId xmlns:p14="http://schemas.microsoft.com/office/powerpoint/2010/main" val="259446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A6006-FB13-4C20-25C3-2AD6E10845A0}"/>
              </a:ext>
            </a:extLst>
          </p:cNvPr>
          <p:cNvSpPr>
            <a:spLocks noGrp="1"/>
          </p:cNvSpPr>
          <p:nvPr>
            <p:ph type="title"/>
          </p:nvPr>
        </p:nvSpPr>
        <p:spPr/>
        <p:txBody>
          <a:bodyPr/>
          <a:lstStyle/>
          <a:p>
            <a:r>
              <a:rPr lang="en-GB" dirty="0"/>
              <a:t>Hacking into the internal dialogue</a:t>
            </a:r>
          </a:p>
        </p:txBody>
      </p:sp>
      <p:sp>
        <p:nvSpPr>
          <p:cNvPr id="3" name="Content Placeholder 2">
            <a:extLst>
              <a:ext uri="{FF2B5EF4-FFF2-40B4-BE49-F238E27FC236}">
                <a16:creationId xmlns:a16="http://schemas.microsoft.com/office/drawing/2014/main" id="{2CD39A81-7FD4-B34C-65BD-B413DA2FBE33}"/>
              </a:ext>
            </a:extLst>
          </p:cNvPr>
          <p:cNvSpPr>
            <a:spLocks noGrp="1"/>
          </p:cNvSpPr>
          <p:nvPr>
            <p:ph idx="1"/>
          </p:nvPr>
        </p:nvSpPr>
        <p:spPr/>
        <p:txBody>
          <a:bodyPr/>
          <a:lstStyle/>
          <a:p>
            <a:r>
              <a:rPr lang="en-GB" dirty="0"/>
              <a:t>We all talk to ourselves – in our heads.</a:t>
            </a:r>
          </a:p>
          <a:p>
            <a:r>
              <a:rPr lang="en-GB" dirty="0"/>
              <a:t>What sort of things do you say to yourself? What sort of tone does your internal voice have?</a:t>
            </a:r>
          </a:p>
          <a:p>
            <a:r>
              <a:rPr lang="en-GB" dirty="0"/>
              <a:t>So we are all a bit like two people</a:t>
            </a:r>
          </a:p>
          <a:p>
            <a:r>
              <a:rPr lang="en-GB" dirty="0"/>
              <a:t>Think of your patients – if they were two people, how does person A treat person B? What sort of things do they say to themselves? Do? Not do?</a:t>
            </a:r>
          </a:p>
          <a:p>
            <a:r>
              <a:rPr lang="en-GB" dirty="0"/>
              <a:t>Mental health boils down to people being at war with themselves – so doing something about that is the way forward.</a:t>
            </a:r>
          </a:p>
        </p:txBody>
      </p:sp>
    </p:spTree>
    <p:extLst>
      <p:ext uri="{BB962C8B-B14F-4D97-AF65-F5344CB8AC3E}">
        <p14:creationId xmlns:p14="http://schemas.microsoft.com/office/powerpoint/2010/main" val="4040419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A50DF-33CF-9974-B094-641240FC77AD}"/>
              </a:ext>
            </a:extLst>
          </p:cNvPr>
          <p:cNvSpPr>
            <a:spLocks noGrp="1"/>
          </p:cNvSpPr>
          <p:nvPr>
            <p:ph type="title"/>
          </p:nvPr>
        </p:nvSpPr>
        <p:spPr/>
        <p:txBody>
          <a:bodyPr/>
          <a:lstStyle/>
          <a:p>
            <a:r>
              <a:rPr lang="en-GB" dirty="0"/>
              <a:t>‘Would you say that to a good friend?’</a:t>
            </a:r>
          </a:p>
        </p:txBody>
      </p:sp>
      <p:sp>
        <p:nvSpPr>
          <p:cNvPr id="3" name="Content Placeholder 2">
            <a:extLst>
              <a:ext uri="{FF2B5EF4-FFF2-40B4-BE49-F238E27FC236}">
                <a16:creationId xmlns:a16="http://schemas.microsoft.com/office/drawing/2014/main" id="{25BECBE2-054F-81CA-0210-4D559F9B66D2}"/>
              </a:ext>
            </a:extLst>
          </p:cNvPr>
          <p:cNvSpPr>
            <a:spLocks noGrp="1"/>
          </p:cNvSpPr>
          <p:nvPr>
            <p:ph idx="1"/>
          </p:nvPr>
        </p:nvSpPr>
        <p:spPr/>
        <p:txBody>
          <a:bodyPr/>
          <a:lstStyle/>
          <a:p>
            <a:r>
              <a:rPr lang="en-GB" dirty="0"/>
              <a:t>As a result, our patients are often much harder on themselves than on other people.</a:t>
            </a:r>
          </a:p>
          <a:p>
            <a:r>
              <a:rPr lang="en-GB" dirty="0"/>
              <a:t>Can you think of someone on the ward who is always looking after others, but treating themselves badly?</a:t>
            </a:r>
          </a:p>
          <a:p>
            <a:r>
              <a:rPr lang="en-GB" dirty="0"/>
              <a:t>A classic CBT challenge for this is: ‘Would you say that to a good friend?</a:t>
            </a:r>
          </a:p>
          <a:p>
            <a:r>
              <a:rPr lang="en-GB" dirty="0"/>
              <a:t>This course is about getting people to start treating themselves as they treat others they care about – but, there are some real challenges along the way.</a:t>
            </a:r>
          </a:p>
        </p:txBody>
      </p:sp>
    </p:spTree>
    <p:extLst>
      <p:ext uri="{BB962C8B-B14F-4D97-AF65-F5344CB8AC3E}">
        <p14:creationId xmlns:p14="http://schemas.microsoft.com/office/powerpoint/2010/main" val="220054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0D4D4-F3E4-2C77-9ED6-292840608215}"/>
              </a:ext>
            </a:extLst>
          </p:cNvPr>
          <p:cNvSpPr>
            <a:spLocks noGrp="1"/>
          </p:cNvSpPr>
          <p:nvPr>
            <p:ph type="title"/>
          </p:nvPr>
        </p:nvSpPr>
        <p:spPr/>
        <p:txBody>
          <a:bodyPr>
            <a:normAutofit/>
          </a:bodyPr>
          <a:lstStyle/>
          <a:p>
            <a:r>
              <a:rPr lang="en-GB" sz="3600" dirty="0"/>
              <a:t>THE THREAT SYSTEM AND THE SOCIAL/SAFETY SYSTEM</a:t>
            </a:r>
          </a:p>
        </p:txBody>
      </p:sp>
      <p:sp>
        <p:nvSpPr>
          <p:cNvPr id="3" name="Content Placeholder 2">
            <a:extLst>
              <a:ext uri="{FF2B5EF4-FFF2-40B4-BE49-F238E27FC236}">
                <a16:creationId xmlns:a16="http://schemas.microsoft.com/office/drawing/2014/main" id="{A05C8601-F09F-E939-3DA1-72360385B9FD}"/>
              </a:ext>
            </a:extLst>
          </p:cNvPr>
          <p:cNvSpPr>
            <a:spLocks noGrp="1"/>
          </p:cNvSpPr>
          <p:nvPr>
            <p:ph idx="1"/>
          </p:nvPr>
        </p:nvSpPr>
        <p:spPr/>
        <p:txBody>
          <a:bodyPr/>
          <a:lstStyle/>
          <a:p>
            <a:r>
              <a:rPr lang="en-GB" dirty="0"/>
              <a:t>Getting the Reasonable Mind and the Emotion Mind to communicate at Wise Mind is at the heart of the CCC approach</a:t>
            </a:r>
          </a:p>
          <a:p>
            <a:r>
              <a:rPr lang="en-GB" dirty="0"/>
              <a:t>But – Emotion Mind has two states; feeling under threat, and feeling safe and with people you trust</a:t>
            </a:r>
          </a:p>
          <a:p>
            <a:r>
              <a:rPr lang="en-GB" dirty="0"/>
              <a:t>The </a:t>
            </a:r>
            <a:r>
              <a:rPr lang="en-GB" dirty="0" err="1"/>
              <a:t>vagus</a:t>
            </a:r>
            <a:r>
              <a:rPr lang="en-GB" dirty="0"/>
              <a:t> nerve enables us to toggle between them – when one takes over, it cuts the other one out.</a:t>
            </a:r>
          </a:p>
          <a:p>
            <a:r>
              <a:rPr lang="en-GB" dirty="0"/>
              <a:t>This programme aims to bring to life, in the imagination, a good friend relationship so that that can take over from the bully relationship </a:t>
            </a:r>
          </a:p>
        </p:txBody>
      </p:sp>
    </p:spTree>
    <p:extLst>
      <p:ext uri="{BB962C8B-B14F-4D97-AF65-F5344CB8AC3E}">
        <p14:creationId xmlns:p14="http://schemas.microsoft.com/office/powerpoint/2010/main" val="294187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6ACD0DC-19FC-0E2D-F8F8-90EB69AA852D}"/>
            </a:ext>
          </a:extLst>
        </p:cNvPr>
        <p:cNvGrpSpPr/>
        <p:nvPr/>
      </p:nvGrpSpPr>
      <p:grpSpPr>
        <a:xfrm>
          <a:off x="0" y="0"/>
          <a:ext cx="0" cy="0"/>
          <a:chOff x="0" y="0"/>
          <a:chExt cx="0" cy="0"/>
        </a:xfrm>
      </p:grpSpPr>
      <p:sp>
        <p:nvSpPr>
          <p:cNvPr id="8194" name="Rectangle 2">
            <a:extLst>
              <a:ext uri="{FF2B5EF4-FFF2-40B4-BE49-F238E27FC236}">
                <a16:creationId xmlns:a16="http://schemas.microsoft.com/office/drawing/2014/main" id="{9B790B44-31BC-B194-9C0D-BB645CDAD231}"/>
              </a:ext>
            </a:extLst>
          </p:cNvPr>
          <p:cNvSpPr>
            <a:spLocks noGrp="1" noChangeArrowheads="1"/>
          </p:cNvSpPr>
          <p:nvPr>
            <p:ph type="title" idx="4294967295"/>
          </p:nvPr>
        </p:nvSpPr>
        <p:spPr>
          <a:xfrm>
            <a:off x="1524000" y="1"/>
            <a:ext cx="7772400" cy="1052513"/>
          </a:xfrm>
        </p:spPr>
        <p:txBody>
          <a:bodyPr/>
          <a:lstStyle/>
          <a:p>
            <a:pPr>
              <a:defRPr/>
            </a:pPr>
            <a:r>
              <a:rPr lang="en-GB" sz="2400" dirty="0"/>
              <a:t> Threat and Social Systems.</a:t>
            </a:r>
            <a:endParaRPr lang="en-GB" sz="1800" dirty="0"/>
          </a:p>
        </p:txBody>
      </p:sp>
      <p:grpSp>
        <p:nvGrpSpPr>
          <p:cNvPr id="2" name="Group 14">
            <a:extLst>
              <a:ext uri="{FF2B5EF4-FFF2-40B4-BE49-F238E27FC236}">
                <a16:creationId xmlns:a16="http://schemas.microsoft.com/office/drawing/2014/main" id="{7A601B7E-5B52-D2B1-F5A5-AD59E93D3A55}"/>
              </a:ext>
            </a:extLst>
          </p:cNvPr>
          <p:cNvGrpSpPr>
            <a:grpSpLocks/>
          </p:cNvGrpSpPr>
          <p:nvPr/>
        </p:nvGrpSpPr>
        <p:grpSpPr bwMode="auto">
          <a:xfrm>
            <a:off x="2279651" y="1125539"/>
            <a:ext cx="4227513" cy="4225925"/>
            <a:chOff x="887760" y="1268760"/>
            <a:chExt cx="4226818" cy="4226818"/>
          </a:xfrm>
        </p:grpSpPr>
        <p:sp>
          <p:nvSpPr>
            <p:cNvPr id="11280" name="Oval 3">
              <a:extLst>
                <a:ext uri="{FF2B5EF4-FFF2-40B4-BE49-F238E27FC236}">
                  <a16:creationId xmlns:a16="http://schemas.microsoft.com/office/drawing/2014/main" id="{B133FC1B-E9A3-F61E-F82C-25215218A103}"/>
                </a:ext>
              </a:extLst>
            </p:cNvPr>
            <p:cNvSpPr>
              <a:spLocks noChangeArrowheads="1"/>
            </p:cNvSpPr>
            <p:nvPr/>
          </p:nvSpPr>
          <p:spPr bwMode="auto">
            <a:xfrm>
              <a:off x="887760" y="1268760"/>
              <a:ext cx="4226818" cy="4226818"/>
            </a:xfrm>
            <a:prstGeom prst="ellipse">
              <a:avLst/>
            </a:prstGeom>
            <a:solidFill>
              <a:srgbClr val="33CCCC">
                <a:alpha val="52156"/>
              </a:srgbClr>
            </a:solidFill>
            <a:ln w="9525">
              <a:solidFill>
                <a:schemeClr val="tx1"/>
              </a:solidFill>
              <a:round/>
              <a:headEnd/>
              <a:tailEnd/>
            </a:ln>
          </p:spPr>
          <p:txBody>
            <a:bodyPr wrap="none" anchor="ctr"/>
            <a:lstStyle/>
            <a:p>
              <a:endParaRPr lang="en-US" sz="1600">
                <a:latin typeface="Times New Roman" pitchFamily="18" charset="0"/>
              </a:endParaRPr>
            </a:p>
          </p:txBody>
        </p:sp>
        <p:sp>
          <p:nvSpPr>
            <p:cNvPr id="11281" name="Text Box 5">
              <a:extLst>
                <a:ext uri="{FF2B5EF4-FFF2-40B4-BE49-F238E27FC236}">
                  <a16:creationId xmlns:a16="http://schemas.microsoft.com/office/drawing/2014/main" id="{6C6EF3E9-E0AD-C418-48CA-C428377D9084}"/>
                </a:ext>
              </a:extLst>
            </p:cNvPr>
            <p:cNvSpPr txBox="1">
              <a:spLocks noChangeArrowheads="1"/>
            </p:cNvSpPr>
            <p:nvPr/>
          </p:nvSpPr>
          <p:spPr bwMode="auto">
            <a:xfrm>
              <a:off x="1331640" y="2467921"/>
              <a:ext cx="2900685" cy="1815584"/>
            </a:xfrm>
            <a:prstGeom prst="rect">
              <a:avLst/>
            </a:prstGeom>
            <a:noFill/>
            <a:ln w="9525">
              <a:noFill/>
              <a:miter lim="800000"/>
              <a:headEnd/>
              <a:tailEnd/>
            </a:ln>
          </p:spPr>
          <p:txBody>
            <a:bodyPr>
              <a:spAutoFit/>
            </a:bodyPr>
            <a:lstStyle/>
            <a:p>
              <a:r>
                <a:rPr lang="en-GB" sz="2800" dirty="0"/>
                <a:t>REASONABLE</a:t>
              </a:r>
              <a:endParaRPr lang="en-GB" sz="2800" dirty="0">
                <a:latin typeface="Times New Roman" pitchFamily="18" charset="0"/>
              </a:endParaRPr>
            </a:p>
            <a:p>
              <a:r>
                <a:rPr lang="en-GB" sz="2800" dirty="0"/>
                <a:t>MIND</a:t>
              </a:r>
            </a:p>
            <a:p>
              <a:endParaRPr lang="en-GB" sz="2800" dirty="0"/>
            </a:p>
            <a:p>
              <a:r>
                <a:rPr lang="en-GB" sz="2800" dirty="0"/>
                <a:t> </a:t>
              </a:r>
            </a:p>
          </p:txBody>
        </p:sp>
      </p:grpSp>
      <p:grpSp>
        <p:nvGrpSpPr>
          <p:cNvPr id="3" name="Group 13">
            <a:extLst>
              <a:ext uri="{FF2B5EF4-FFF2-40B4-BE49-F238E27FC236}">
                <a16:creationId xmlns:a16="http://schemas.microsoft.com/office/drawing/2014/main" id="{F531664A-55C7-F4FE-03A5-67BAE837DBBB}"/>
              </a:ext>
            </a:extLst>
          </p:cNvPr>
          <p:cNvGrpSpPr>
            <a:grpSpLocks/>
          </p:cNvGrpSpPr>
          <p:nvPr/>
        </p:nvGrpSpPr>
        <p:grpSpPr bwMode="auto">
          <a:xfrm>
            <a:off x="5264458" y="1244181"/>
            <a:ext cx="4319588" cy="4137025"/>
            <a:chOff x="3863752" y="1322561"/>
            <a:chExt cx="4320084" cy="4136396"/>
          </a:xfrm>
        </p:grpSpPr>
        <p:sp>
          <p:nvSpPr>
            <p:cNvPr id="11278" name="Oval 4">
              <a:extLst>
                <a:ext uri="{FF2B5EF4-FFF2-40B4-BE49-F238E27FC236}">
                  <a16:creationId xmlns:a16="http://schemas.microsoft.com/office/drawing/2014/main" id="{668A3915-62A6-00F5-80DF-9FFA26F3FA05}"/>
                </a:ext>
              </a:extLst>
            </p:cNvPr>
            <p:cNvSpPr>
              <a:spLocks noChangeArrowheads="1"/>
            </p:cNvSpPr>
            <p:nvPr/>
          </p:nvSpPr>
          <p:spPr bwMode="auto">
            <a:xfrm>
              <a:off x="3863752" y="1322561"/>
              <a:ext cx="4320084" cy="4136396"/>
            </a:xfrm>
            <a:prstGeom prst="ellipse">
              <a:avLst/>
            </a:prstGeom>
            <a:solidFill>
              <a:srgbClr val="FFFF99">
                <a:alpha val="43137"/>
              </a:srgbClr>
            </a:solidFill>
            <a:ln w="9525">
              <a:solidFill>
                <a:schemeClr val="tx1"/>
              </a:solidFill>
              <a:round/>
              <a:headEnd/>
              <a:tailEnd/>
            </a:ln>
          </p:spPr>
          <p:txBody>
            <a:bodyPr/>
            <a:lstStyle/>
            <a:p>
              <a:pPr marL="342900" indent="-342900">
                <a:lnSpc>
                  <a:spcPct val="90000"/>
                </a:lnSpc>
                <a:spcBef>
                  <a:spcPct val="20000"/>
                </a:spcBef>
              </a:pPr>
              <a:r>
                <a:rPr lang="en-GB" sz="3600" dirty="0"/>
                <a:t>   </a:t>
              </a:r>
              <a:r>
                <a:rPr lang="en-GB" sz="3600" b="1" dirty="0"/>
                <a:t>    </a:t>
              </a:r>
              <a:endParaRPr lang="en-GB" sz="4000" b="1" dirty="0"/>
            </a:p>
            <a:p>
              <a:pPr marL="342900" indent="-342900">
                <a:lnSpc>
                  <a:spcPct val="90000"/>
                </a:lnSpc>
                <a:spcBef>
                  <a:spcPct val="20000"/>
                </a:spcBef>
              </a:pPr>
              <a:r>
                <a:rPr lang="en-GB" sz="3200" dirty="0"/>
                <a:t>		</a:t>
              </a:r>
            </a:p>
            <a:p>
              <a:pPr marL="342900" indent="-342900">
                <a:lnSpc>
                  <a:spcPct val="90000"/>
                </a:lnSpc>
                <a:spcBef>
                  <a:spcPct val="20000"/>
                </a:spcBef>
              </a:pPr>
              <a:endParaRPr lang="en-GB" sz="3200" dirty="0"/>
            </a:p>
            <a:p>
              <a:pPr marL="342900" indent="-342900">
                <a:lnSpc>
                  <a:spcPct val="90000"/>
                </a:lnSpc>
                <a:spcBef>
                  <a:spcPct val="20000"/>
                </a:spcBef>
              </a:pPr>
              <a:r>
                <a:rPr lang="en-GB" sz="3200" dirty="0"/>
                <a:t>		 </a:t>
              </a:r>
            </a:p>
          </p:txBody>
        </p:sp>
        <p:sp>
          <p:nvSpPr>
            <p:cNvPr id="11279" name="TextBox 12">
              <a:extLst>
                <a:ext uri="{FF2B5EF4-FFF2-40B4-BE49-F238E27FC236}">
                  <a16:creationId xmlns:a16="http://schemas.microsoft.com/office/drawing/2014/main" id="{BA20C012-571B-B7A9-DB2B-B520AFE9234E}"/>
                </a:ext>
              </a:extLst>
            </p:cNvPr>
            <p:cNvSpPr txBox="1">
              <a:spLocks noChangeArrowheads="1"/>
            </p:cNvSpPr>
            <p:nvPr/>
          </p:nvSpPr>
          <p:spPr bwMode="auto">
            <a:xfrm>
              <a:off x="5580112" y="2420888"/>
              <a:ext cx="2088232" cy="867798"/>
            </a:xfrm>
            <a:prstGeom prst="rect">
              <a:avLst/>
            </a:prstGeom>
            <a:noFill/>
            <a:ln w="9525">
              <a:noFill/>
              <a:miter lim="800000"/>
              <a:headEnd/>
              <a:tailEnd/>
            </a:ln>
          </p:spPr>
          <p:txBody>
            <a:bodyPr>
              <a:spAutoFit/>
            </a:bodyPr>
            <a:lstStyle/>
            <a:p>
              <a:pPr>
                <a:lnSpc>
                  <a:spcPct val="90000"/>
                </a:lnSpc>
              </a:pPr>
              <a:r>
                <a:rPr lang="en-GB" sz="2800"/>
                <a:t>EMOTION</a:t>
              </a:r>
            </a:p>
            <a:p>
              <a:pPr>
                <a:lnSpc>
                  <a:spcPct val="90000"/>
                </a:lnSpc>
              </a:pPr>
              <a:r>
                <a:rPr lang="en-GB" sz="2800"/>
                <a:t>MIND</a:t>
              </a:r>
            </a:p>
          </p:txBody>
        </p:sp>
      </p:grpSp>
      <p:sp>
        <p:nvSpPr>
          <p:cNvPr id="257031" name="Text Box 7">
            <a:extLst>
              <a:ext uri="{FF2B5EF4-FFF2-40B4-BE49-F238E27FC236}">
                <a16:creationId xmlns:a16="http://schemas.microsoft.com/office/drawing/2014/main" id="{06DA2485-61AE-7BFA-ACFD-8574B660891A}"/>
              </a:ext>
            </a:extLst>
          </p:cNvPr>
          <p:cNvSpPr txBox="1">
            <a:spLocks noChangeArrowheads="1"/>
          </p:cNvSpPr>
          <p:nvPr/>
        </p:nvSpPr>
        <p:spPr bwMode="auto">
          <a:xfrm>
            <a:off x="4943475" y="5732464"/>
            <a:ext cx="3829050" cy="708025"/>
          </a:xfrm>
          <a:prstGeom prst="rect">
            <a:avLst/>
          </a:prstGeom>
          <a:noFill/>
          <a:ln w="9525">
            <a:noFill/>
            <a:miter lim="800000"/>
            <a:headEnd/>
            <a:tailEnd/>
          </a:ln>
        </p:spPr>
        <p:txBody>
          <a:bodyPr>
            <a:spAutoFit/>
          </a:bodyPr>
          <a:lstStyle/>
          <a:p>
            <a:r>
              <a:rPr lang="en-GB" sz="2000">
                <a:latin typeface="Times New Roman" pitchFamily="18" charset="0"/>
              </a:rPr>
              <a:t>IN THE PRESENT</a:t>
            </a:r>
          </a:p>
          <a:p>
            <a:r>
              <a:rPr lang="en-GB" sz="2000">
                <a:latin typeface="Times New Roman" pitchFamily="18" charset="0"/>
              </a:rPr>
              <a:t>IN CONTROL</a:t>
            </a:r>
          </a:p>
        </p:txBody>
      </p:sp>
      <p:sp>
        <p:nvSpPr>
          <p:cNvPr id="257032" name="Line 8">
            <a:extLst>
              <a:ext uri="{FF2B5EF4-FFF2-40B4-BE49-F238E27FC236}">
                <a16:creationId xmlns:a16="http://schemas.microsoft.com/office/drawing/2014/main" id="{F811FADD-DB9A-16C8-1C3B-F1790D320170}"/>
              </a:ext>
            </a:extLst>
          </p:cNvPr>
          <p:cNvSpPr>
            <a:spLocks noChangeShapeType="1"/>
          </p:cNvSpPr>
          <p:nvPr/>
        </p:nvSpPr>
        <p:spPr bwMode="auto">
          <a:xfrm>
            <a:off x="6035676" y="3716338"/>
            <a:ext cx="73025" cy="2017712"/>
          </a:xfrm>
          <a:prstGeom prst="line">
            <a:avLst/>
          </a:prstGeom>
          <a:noFill/>
          <a:ln w="9525">
            <a:solidFill>
              <a:schemeClr val="tx1"/>
            </a:solidFill>
            <a:round/>
            <a:headEnd/>
            <a:tailEnd/>
          </a:ln>
        </p:spPr>
        <p:txBody>
          <a:bodyPr/>
          <a:lstStyle/>
          <a:p>
            <a:endParaRPr lang="en-GB"/>
          </a:p>
        </p:txBody>
      </p:sp>
      <p:sp>
        <p:nvSpPr>
          <p:cNvPr id="257030" name="Text Box 6">
            <a:extLst>
              <a:ext uri="{FF2B5EF4-FFF2-40B4-BE49-F238E27FC236}">
                <a16:creationId xmlns:a16="http://schemas.microsoft.com/office/drawing/2014/main" id="{65454E61-2AB4-9663-DA0C-7C320A9CB46E}"/>
              </a:ext>
            </a:extLst>
          </p:cNvPr>
          <p:cNvSpPr txBox="1">
            <a:spLocks noChangeArrowheads="1"/>
          </p:cNvSpPr>
          <p:nvPr/>
        </p:nvSpPr>
        <p:spPr bwMode="auto">
          <a:xfrm>
            <a:off x="5458360" y="2241005"/>
            <a:ext cx="1133474" cy="1938992"/>
          </a:xfrm>
          <a:prstGeom prst="rect">
            <a:avLst/>
          </a:prstGeom>
          <a:noFill/>
          <a:ln w="9525">
            <a:noFill/>
            <a:miter lim="800000"/>
            <a:headEnd/>
            <a:tailEnd/>
          </a:ln>
        </p:spPr>
        <p:txBody>
          <a:bodyPr wrap="square">
            <a:spAutoFit/>
          </a:bodyPr>
          <a:lstStyle/>
          <a:p>
            <a:r>
              <a:rPr lang="en-GB" sz="2400" dirty="0">
                <a:solidFill>
                  <a:srgbClr val="002060"/>
                </a:solidFill>
                <a:latin typeface="Times New Roman" pitchFamily="18" charset="0"/>
              </a:rPr>
              <a:t>WISE</a:t>
            </a:r>
          </a:p>
          <a:p>
            <a:r>
              <a:rPr lang="en-GB" sz="2400" dirty="0">
                <a:solidFill>
                  <a:srgbClr val="002060"/>
                </a:solidFill>
                <a:latin typeface="Times New Roman" pitchFamily="18" charset="0"/>
              </a:rPr>
              <a:t>MIND</a:t>
            </a:r>
          </a:p>
          <a:p>
            <a:endParaRPr lang="en-GB" sz="2400" dirty="0">
              <a:solidFill>
                <a:srgbClr val="002060"/>
              </a:solidFill>
              <a:latin typeface="Times New Roman" pitchFamily="18" charset="0"/>
            </a:endParaRPr>
          </a:p>
          <a:p>
            <a:endParaRPr lang="en-GB" sz="2400" dirty="0">
              <a:solidFill>
                <a:srgbClr val="002060"/>
              </a:solidFill>
              <a:latin typeface="Times New Roman" pitchFamily="18" charset="0"/>
            </a:endParaRPr>
          </a:p>
          <a:p>
            <a:r>
              <a:rPr lang="en-GB" sz="2400" dirty="0">
                <a:solidFill>
                  <a:srgbClr val="002060"/>
                </a:solidFill>
                <a:latin typeface="Times New Roman" pitchFamily="18" charset="0"/>
              </a:rPr>
              <a:t>MIND</a:t>
            </a:r>
          </a:p>
        </p:txBody>
      </p:sp>
      <p:sp>
        <p:nvSpPr>
          <p:cNvPr id="16" name="Text Box 6">
            <a:extLst>
              <a:ext uri="{FF2B5EF4-FFF2-40B4-BE49-F238E27FC236}">
                <a16:creationId xmlns:a16="http://schemas.microsoft.com/office/drawing/2014/main" id="{D8EF3D6F-44AB-557A-E4FD-E8A979646EA2}"/>
              </a:ext>
            </a:extLst>
          </p:cNvPr>
          <p:cNvSpPr txBox="1">
            <a:spLocks noChangeArrowheads="1"/>
          </p:cNvSpPr>
          <p:nvPr/>
        </p:nvSpPr>
        <p:spPr bwMode="auto">
          <a:xfrm>
            <a:off x="5580064" y="4808538"/>
            <a:ext cx="261937" cy="461962"/>
          </a:xfrm>
          <a:prstGeom prst="rect">
            <a:avLst/>
          </a:prstGeom>
          <a:noFill/>
          <a:ln w="9525">
            <a:noFill/>
            <a:miter lim="800000"/>
            <a:headEnd/>
            <a:tailEnd/>
          </a:ln>
        </p:spPr>
        <p:txBody>
          <a:bodyPr wrap="none">
            <a:spAutoFit/>
          </a:bodyPr>
          <a:lstStyle/>
          <a:p>
            <a:r>
              <a:rPr lang="en-GB" sz="2400">
                <a:latin typeface="Times New Roman" pitchFamily="18" charset="0"/>
              </a:rPr>
              <a:t> </a:t>
            </a:r>
          </a:p>
        </p:txBody>
      </p:sp>
      <p:sp>
        <p:nvSpPr>
          <p:cNvPr id="19" name="Rectangle 18">
            <a:extLst>
              <a:ext uri="{FF2B5EF4-FFF2-40B4-BE49-F238E27FC236}">
                <a16:creationId xmlns:a16="http://schemas.microsoft.com/office/drawing/2014/main" id="{67DEDFD8-9D3F-C594-0C27-BF2AAF5629B7}"/>
              </a:ext>
            </a:extLst>
          </p:cNvPr>
          <p:cNvSpPr/>
          <p:nvPr/>
        </p:nvSpPr>
        <p:spPr>
          <a:xfrm>
            <a:off x="7248526" y="3860801"/>
            <a:ext cx="1133475" cy="369332"/>
          </a:xfrm>
          <a:prstGeom prst="rect">
            <a:avLst/>
          </a:prstGeom>
        </p:spPr>
        <p:txBody>
          <a:bodyPr>
            <a:spAutoFit/>
          </a:bodyPr>
          <a:lstStyle/>
          <a:p>
            <a:pPr>
              <a:defRPr/>
            </a:pPr>
            <a:r>
              <a:rPr lang="en-GB" dirty="0">
                <a:solidFill>
                  <a:schemeClr val="bg1">
                    <a:lumMod val="50000"/>
                  </a:schemeClr>
                </a:solidFill>
                <a:latin typeface="Times New Roman" pitchFamily="18" charset="0"/>
              </a:rPr>
              <a:t> </a:t>
            </a:r>
          </a:p>
        </p:txBody>
      </p:sp>
      <p:cxnSp>
        <p:nvCxnSpPr>
          <p:cNvPr id="5" name="Straight Connector 4">
            <a:extLst>
              <a:ext uri="{FF2B5EF4-FFF2-40B4-BE49-F238E27FC236}">
                <a16:creationId xmlns:a16="http://schemas.microsoft.com/office/drawing/2014/main" id="{9326A990-3A0E-BE9C-8835-EAA20811E6CA}"/>
              </a:ext>
            </a:extLst>
          </p:cNvPr>
          <p:cNvCxnSpPr>
            <a:cxnSpLocks/>
          </p:cNvCxnSpPr>
          <p:nvPr/>
        </p:nvCxnSpPr>
        <p:spPr>
          <a:xfrm>
            <a:off x="5264458" y="7432"/>
            <a:ext cx="4319588"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Chord 6">
            <a:extLst>
              <a:ext uri="{FF2B5EF4-FFF2-40B4-BE49-F238E27FC236}">
                <a16:creationId xmlns:a16="http://schemas.microsoft.com/office/drawing/2014/main" id="{3880B82C-51DC-210F-76BC-9D19F200D80F}"/>
              </a:ext>
            </a:extLst>
          </p:cNvPr>
          <p:cNvSpPr/>
          <p:nvPr/>
        </p:nvSpPr>
        <p:spPr>
          <a:xfrm rot="16727300">
            <a:off x="5643338" y="1455239"/>
            <a:ext cx="3561826" cy="4268874"/>
          </a:xfrm>
          <a:prstGeom prst="chord">
            <a:avLst>
              <a:gd name="adj1" fmla="val 4017182"/>
              <a:gd name="adj2" fmla="val 16496995"/>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7030A0"/>
              </a:solidFill>
            </a:endParaRPr>
          </a:p>
        </p:txBody>
      </p:sp>
      <p:sp>
        <p:nvSpPr>
          <p:cNvPr id="8" name="TextBox 7">
            <a:extLst>
              <a:ext uri="{FF2B5EF4-FFF2-40B4-BE49-F238E27FC236}">
                <a16:creationId xmlns:a16="http://schemas.microsoft.com/office/drawing/2014/main" id="{668041C1-F4A3-93FB-B916-A68AD180436E}"/>
              </a:ext>
            </a:extLst>
          </p:cNvPr>
          <p:cNvSpPr txBox="1"/>
          <p:nvPr/>
        </p:nvSpPr>
        <p:spPr>
          <a:xfrm>
            <a:off x="6711518" y="4001156"/>
            <a:ext cx="1571348" cy="646331"/>
          </a:xfrm>
          <a:prstGeom prst="rect">
            <a:avLst/>
          </a:prstGeom>
          <a:noFill/>
        </p:spPr>
        <p:txBody>
          <a:bodyPr wrap="square" rtlCol="0">
            <a:spAutoFit/>
          </a:bodyPr>
          <a:lstStyle/>
          <a:p>
            <a:r>
              <a:rPr lang="en-GB" dirty="0"/>
              <a:t>THREAT SYSTEM</a:t>
            </a:r>
          </a:p>
        </p:txBody>
      </p:sp>
      <p:sp>
        <p:nvSpPr>
          <p:cNvPr id="9" name="TextBox 8">
            <a:extLst>
              <a:ext uri="{FF2B5EF4-FFF2-40B4-BE49-F238E27FC236}">
                <a16:creationId xmlns:a16="http://schemas.microsoft.com/office/drawing/2014/main" id="{B53E97ED-110E-B347-537F-85EDDC40F9A9}"/>
              </a:ext>
            </a:extLst>
          </p:cNvPr>
          <p:cNvSpPr txBox="1"/>
          <p:nvPr/>
        </p:nvSpPr>
        <p:spPr>
          <a:xfrm>
            <a:off x="6347534" y="1925321"/>
            <a:ext cx="3347472" cy="369332"/>
          </a:xfrm>
          <a:prstGeom prst="rect">
            <a:avLst/>
          </a:prstGeom>
          <a:noFill/>
        </p:spPr>
        <p:txBody>
          <a:bodyPr wrap="square" rtlCol="0">
            <a:spAutoFit/>
          </a:bodyPr>
          <a:lstStyle/>
          <a:p>
            <a:r>
              <a:rPr lang="en-GB" dirty="0"/>
              <a:t>SOCIAL/SAFETY SYSTEM</a:t>
            </a:r>
          </a:p>
        </p:txBody>
      </p:sp>
      <p:sp>
        <p:nvSpPr>
          <p:cNvPr id="10" name="TextBox 9">
            <a:extLst>
              <a:ext uri="{FF2B5EF4-FFF2-40B4-BE49-F238E27FC236}">
                <a16:creationId xmlns:a16="http://schemas.microsoft.com/office/drawing/2014/main" id="{E12A9A56-1CDA-A461-CD5E-7335CAD7B460}"/>
              </a:ext>
            </a:extLst>
          </p:cNvPr>
          <p:cNvSpPr txBox="1"/>
          <p:nvPr/>
        </p:nvSpPr>
        <p:spPr>
          <a:xfrm>
            <a:off x="9605621" y="1997475"/>
            <a:ext cx="515433" cy="2308324"/>
          </a:xfrm>
          <a:prstGeom prst="rect">
            <a:avLst/>
          </a:prstGeom>
          <a:noFill/>
        </p:spPr>
        <p:txBody>
          <a:bodyPr wrap="square" rtlCol="0">
            <a:spAutoFit/>
          </a:bodyPr>
          <a:lstStyle/>
          <a:p>
            <a:r>
              <a:rPr lang="en-GB" sz="2400" dirty="0"/>
              <a:t>TOGG</a:t>
            </a:r>
          </a:p>
          <a:p>
            <a:r>
              <a:rPr lang="en-GB" sz="2400" dirty="0"/>
              <a:t>L</a:t>
            </a:r>
          </a:p>
          <a:p>
            <a:r>
              <a:rPr lang="en-GB" sz="2400" dirty="0"/>
              <a:t>E</a:t>
            </a:r>
          </a:p>
        </p:txBody>
      </p:sp>
      <p:cxnSp>
        <p:nvCxnSpPr>
          <p:cNvPr id="12" name="Straight Arrow Connector 11">
            <a:extLst>
              <a:ext uri="{FF2B5EF4-FFF2-40B4-BE49-F238E27FC236}">
                <a16:creationId xmlns:a16="http://schemas.microsoft.com/office/drawing/2014/main" id="{66B1A58C-8DEF-0502-D4F1-2E9FAEEBB768}"/>
              </a:ext>
            </a:extLst>
          </p:cNvPr>
          <p:cNvCxnSpPr/>
          <p:nvPr/>
        </p:nvCxnSpPr>
        <p:spPr>
          <a:xfrm>
            <a:off x="9068613" y="2654423"/>
            <a:ext cx="0" cy="12063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ED8C4C6-3AC7-FDB0-3175-98310F0FBA29}"/>
              </a:ext>
            </a:extLst>
          </p:cNvPr>
          <p:cNvCxnSpPr/>
          <p:nvPr/>
        </p:nvCxnSpPr>
        <p:spPr>
          <a:xfrm flipV="1">
            <a:off x="8925628" y="2654423"/>
            <a:ext cx="0" cy="12063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258899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accel="50000" decel="50000" fill="hold" nodeType="clickEffect">
                                  <p:stCondLst>
                                    <p:cond delay="0"/>
                                  </p:stCondLst>
                                  <p:childTnLst>
                                    <p:animMotion origin="layout" path="M 1.11111E-6 7.40741E-7 L 0.14965 -0.00532 " pathEditMode="relative" rAng="0" ptsTypes="AA">
                                      <p:cBhvr>
                                        <p:cTn id="11" dur="2000" fill="hold"/>
                                        <p:tgtEl>
                                          <p:spTgt spid="3"/>
                                        </p:tgtEl>
                                        <p:attrNameLst>
                                          <p:attrName>ppt_x</p:attrName>
                                          <p:attrName>ppt_y</p:attrName>
                                        </p:attrNameLst>
                                      </p:cBhvr>
                                      <p:rCtr x="75" y="-3"/>
                                    </p:animMotion>
                                  </p:childTnLst>
                                </p:cTn>
                              </p:par>
                              <p:par>
                                <p:cTn id="12" presetID="35" presetClass="path" presetSubtype="0" accel="50000" decel="50000" fill="hold" nodeType="withEffect">
                                  <p:stCondLst>
                                    <p:cond delay="0"/>
                                  </p:stCondLst>
                                  <p:childTnLst>
                                    <p:animMotion origin="layout" path="M 5E-6 4.44444E-6 L -0.14306 -0.00348 " pathEditMode="relative" rAng="0" ptsTypes="AA">
                                      <p:cBhvr>
                                        <p:cTn id="13" dur="2000" fill="hold"/>
                                        <p:tgtEl>
                                          <p:spTgt spid="2"/>
                                        </p:tgtEl>
                                        <p:attrNameLst>
                                          <p:attrName>ppt_x</p:attrName>
                                          <p:attrName>ppt_y</p:attrName>
                                        </p:attrNameLst>
                                      </p:cBhvr>
                                      <p:rCtr x="-72" y="-2"/>
                                    </p:animMotion>
                                  </p:childTnLst>
                                </p:cTn>
                              </p:par>
                              <p:par>
                                <p:cTn id="14" presetID="42" presetClass="path" presetSubtype="0" accel="50000" decel="50000" fill="hold" grpId="0" nodeType="withEffect">
                                  <p:stCondLst>
                                    <p:cond delay="0"/>
                                  </p:stCondLst>
                                  <p:childTnLst>
                                    <p:animMotion origin="layout" path="M 0 0  L 0 0.33333  E" pathEditMode="relative" ptsTypes="">
                                      <p:cBhvr>
                                        <p:cTn id="15" dur="2000" fill="hold"/>
                                        <p:tgtEl>
                                          <p:spTgt spid="257030"/>
                                        </p:tgtEl>
                                        <p:attrNameLst>
                                          <p:attrName>ppt_x</p:attrName>
                                          <p:attrName>ppt_y</p:attrName>
                                        </p:attrNameLst>
                                      </p:cBhvr>
                                    </p:animMotion>
                                  </p:childTnLst>
                                </p:cTn>
                              </p:par>
                              <p:par>
                                <p:cTn id="16" presetID="1" presetClass="exit" presetSubtype="0" fill="hold" grpId="0" nodeType="withEffect">
                                  <p:stCondLst>
                                    <p:cond delay="0"/>
                                  </p:stCondLst>
                                  <p:childTnLst>
                                    <p:set>
                                      <p:cBhvr>
                                        <p:cTn id="17" dur="1" fill="hold">
                                          <p:stCondLst>
                                            <p:cond delay="0"/>
                                          </p:stCondLst>
                                        </p:cTn>
                                        <p:tgtEl>
                                          <p:spTgt spid="257032"/>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2000"/>
                                        <p:tgtEl>
                                          <p:spTgt spid="257031"/>
                                        </p:tgtEl>
                                      </p:cBhvr>
                                    </p:animEffect>
                                    <p:set>
                                      <p:cBhvr>
                                        <p:cTn id="20" dur="1" fill="hold">
                                          <p:stCondLst>
                                            <p:cond delay="1999"/>
                                          </p:stCondLst>
                                        </p:cTn>
                                        <p:tgtEl>
                                          <p:spTgt spid="25703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25703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64" presetClass="path" presetSubtype="0" accel="50000" decel="50000" fill="hold" grpId="1" nodeType="withEffect">
                                  <p:stCondLst>
                                    <p:cond delay="0"/>
                                  </p:stCondLst>
                                  <p:childTnLst>
                                    <p:animMotion origin="layout" path="M 0 0  L 0 -0.33333  E" pathEditMode="relative" ptsTypes="">
                                      <p:cBhvr>
                                        <p:cTn id="28" dur="2000" fill="hold"/>
                                        <p:tgtEl>
                                          <p:spTgt spid="16"/>
                                        </p:tgtEl>
                                        <p:attrNameLst>
                                          <p:attrName>ppt_x</p:attrName>
                                          <p:attrName>ppt_y</p:attrName>
                                        </p:attrNameLst>
                                      </p:cBhvr>
                                    </p:animMotion>
                                  </p:childTnLst>
                                </p:cTn>
                              </p:par>
                            </p:childTnLst>
                          </p:cTn>
                        </p:par>
                        <p:par>
                          <p:cTn id="29" fill="hold" nodeType="afterGroup">
                            <p:stCondLst>
                              <p:cond delay="2000"/>
                            </p:stCondLst>
                            <p:childTnLst>
                              <p:par>
                                <p:cTn id="30" presetID="63" presetClass="path" presetSubtype="0" accel="50000" decel="50000" fill="hold" nodeType="afterEffect">
                                  <p:stCondLst>
                                    <p:cond delay="0"/>
                                  </p:stCondLst>
                                  <p:childTnLst>
                                    <p:animMotion origin="layout" path="M -0.14306 -0.00348 L -0.08004 -0.00348 " pathEditMode="relative" rAng="0" ptsTypes="AA">
                                      <p:cBhvr>
                                        <p:cTn id="31" dur="2000" fill="hold"/>
                                        <p:tgtEl>
                                          <p:spTgt spid="2"/>
                                        </p:tgtEl>
                                        <p:attrNameLst>
                                          <p:attrName>ppt_x</p:attrName>
                                          <p:attrName>ppt_y</p:attrName>
                                        </p:attrNameLst>
                                      </p:cBhvr>
                                      <p:rCtr x="31" y="0"/>
                                    </p:animMotion>
                                  </p:childTnLst>
                                </p:cTn>
                              </p:par>
                              <p:par>
                                <p:cTn id="32" presetID="35" presetClass="path" presetSubtype="0" accel="50000" decel="50000" fill="hold" nodeType="withEffect">
                                  <p:stCondLst>
                                    <p:cond delay="0"/>
                                  </p:stCondLst>
                                  <p:childTnLst>
                                    <p:animMotion origin="layout" path="M 0.14966 -0.00532 L 0.10261 -0.00578 " pathEditMode="relative" rAng="0" ptsTypes="AA">
                                      <p:cBhvr>
                                        <p:cTn id="33" dur="2000" fill="hold"/>
                                        <p:tgtEl>
                                          <p:spTgt spid="3"/>
                                        </p:tgtEl>
                                        <p:attrNameLst>
                                          <p:attrName>ppt_x</p:attrName>
                                          <p:attrName>ppt_y</p:attrName>
                                        </p:attrNameLst>
                                      </p:cBhvr>
                                      <p:rCtr x="-2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p:bldP spid="257032" grpId="0" animBg="1"/>
      <p:bldP spid="257030" grpId="0"/>
      <p:bldP spid="257030" grpId="1"/>
      <p:bldP spid="16" grpId="0"/>
      <p:bldP spid="16"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a:extLst>
              <a:ext uri="{FF2B5EF4-FFF2-40B4-BE49-F238E27FC236}">
                <a16:creationId xmlns:a16="http://schemas.microsoft.com/office/drawing/2014/main" id="{DA3451E0-6875-FF36-C680-27FA4C3EFF14}"/>
              </a:ext>
            </a:extLst>
          </p:cNvPr>
          <p:cNvSpPr>
            <a:spLocks noGrp="1" noChangeArrowheads="1"/>
          </p:cNvSpPr>
          <p:nvPr>
            <p:ph type="title"/>
          </p:nvPr>
        </p:nvSpPr>
        <p:spPr>
          <a:xfrm>
            <a:off x="2424114" y="444500"/>
            <a:ext cx="7704137" cy="50800"/>
          </a:xfrm>
        </p:spPr>
        <p:txBody>
          <a:bodyPr>
            <a:normAutofit fontScale="90000"/>
          </a:bodyPr>
          <a:lstStyle/>
          <a:p>
            <a:r>
              <a:rPr lang="en-GB" altLang="en-US" sz="2000"/>
              <a:t>Effect of Living with a bully: imagine a situation like wondering whether to go for a job interview, or when you have had some bad feedback…</a:t>
            </a:r>
          </a:p>
        </p:txBody>
      </p:sp>
      <p:sp>
        <p:nvSpPr>
          <p:cNvPr id="5" name="Oval 4">
            <a:extLst>
              <a:ext uri="{FF2B5EF4-FFF2-40B4-BE49-F238E27FC236}">
                <a16:creationId xmlns:a16="http://schemas.microsoft.com/office/drawing/2014/main" id="{BCD05307-AFCA-D474-6CF7-F72AB1D0DD4E}"/>
              </a:ext>
            </a:extLst>
          </p:cNvPr>
          <p:cNvSpPr/>
          <p:nvPr/>
        </p:nvSpPr>
        <p:spPr>
          <a:xfrm>
            <a:off x="4256088" y="2590801"/>
            <a:ext cx="2735262" cy="22320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8436" name="TextBox 5">
            <a:extLst>
              <a:ext uri="{FF2B5EF4-FFF2-40B4-BE49-F238E27FC236}">
                <a16:creationId xmlns:a16="http://schemas.microsoft.com/office/drawing/2014/main" id="{D555776E-4AFB-4529-3EAA-B61C9A92ED25}"/>
              </a:ext>
            </a:extLst>
          </p:cNvPr>
          <p:cNvSpPr txBox="1">
            <a:spLocks noChangeArrowheads="1"/>
          </p:cNvSpPr>
          <p:nvPr/>
        </p:nvSpPr>
        <p:spPr bwMode="auto">
          <a:xfrm>
            <a:off x="4943475" y="3213101"/>
            <a:ext cx="2260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LIVING WITH</a:t>
            </a:r>
          </a:p>
          <a:p>
            <a:pPr>
              <a:spcBef>
                <a:spcPct val="0"/>
              </a:spcBef>
              <a:buFontTx/>
              <a:buNone/>
            </a:pPr>
            <a:r>
              <a:rPr lang="en-GB" altLang="en-US" sz="1800"/>
              <a:t>A BULLY</a:t>
            </a:r>
          </a:p>
        </p:txBody>
      </p:sp>
      <p:cxnSp>
        <p:nvCxnSpPr>
          <p:cNvPr id="8" name="Straight Connector 7">
            <a:extLst>
              <a:ext uri="{FF2B5EF4-FFF2-40B4-BE49-F238E27FC236}">
                <a16:creationId xmlns:a16="http://schemas.microsoft.com/office/drawing/2014/main" id="{4E9EB9A0-8013-5C42-E787-059C5606EEFC}"/>
              </a:ext>
            </a:extLst>
          </p:cNvPr>
          <p:cNvCxnSpPr>
            <a:stCxn id="5" idx="1"/>
          </p:cNvCxnSpPr>
          <p:nvPr/>
        </p:nvCxnSpPr>
        <p:spPr>
          <a:xfrm flipH="1" flipV="1">
            <a:off x="3463926" y="2230439"/>
            <a:ext cx="1192213" cy="68738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211F309-D507-1C73-3ACA-7CD5C688250A}"/>
              </a:ext>
            </a:extLst>
          </p:cNvPr>
          <p:cNvCxnSpPr>
            <a:cxnSpLocks/>
          </p:cNvCxnSpPr>
          <p:nvPr/>
        </p:nvCxnSpPr>
        <p:spPr>
          <a:xfrm flipV="1">
            <a:off x="5835650" y="1330326"/>
            <a:ext cx="0" cy="119062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D7782BB-56A1-6C50-74D2-A8E4825B429C}"/>
              </a:ext>
            </a:extLst>
          </p:cNvPr>
          <p:cNvCxnSpPr>
            <a:cxnSpLocks/>
          </p:cNvCxnSpPr>
          <p:nvPr/>
        </p:nvCxnSpPr>
        <p:spPr>
          <a:xfrm flipV="1">
            <a:off x="6672264" y="2047875"/>
            <a:ext cx="719137" cy="94615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C7EF6DC-A822-089E-B790-6CF9FE64609F}"/>
              </a:ext>
            </a:extLst>
          </p:cNvPr>
          <p:cNvCxnSpPr>
            <a:cxnSpLocks/>
          </p:cNvCxnSpPr>
          <p:nvPr/>
        </p:nvCxnSpPr>
        <p:spPr>
          <a:xfrm>
            <a:off x="6996114" y="3924300"/>
            <a:ext cx="147637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4FBCD91-9ABE-B8C2-615E-1F2F689C21EF}"/>
              </a:ext>
            </a:extLst>
          </p:cNvPr>
          <p:cNvCxnSpPr>
            <a:cxnSpLocks/>
          </p:cNvCxnSpPr>
          <p:nvPr/>
        </p:nvCxnSpPr>
        <p:spPr>
          <a:xfrm>
            <a:off x="6286501" y="4627563"/>
            <a:ext cx="925513" cy="10795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CF8541A-7753-407F-15D3-A6FA9CB4301D}"/>
              </a:ext>
            </a:extLst>
          </p:cNvPr>
          <p:cNvCxnSpPr>
            <a:cxnSpLocks/>
          </p:cNvCxnSpPr>
          <p:nvPr/>
        </p:nvCxnSpPr>
        <p:spPr>
          <a:xfrm flipH="1">
            <a:off x="4511676" y="4667251"/>
            <a:ext cx="454025" cy="120967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DD70128-5E47-BE70-93D7-2C30B6BD721F}"/>
              </a:ext>
            </a:extLst>
          </p:cNvPr>
          <p:cNvCxnSpPr>
            <a:cxnSpLocks/>
          </p:cNvCxnSpPr>
          <p:nvPr/>
        </p:nvCxnSpPr>
        <p:spPr>
          <a:xfrm flipH="1">
            <a:off x="3013076" y="3859214"/>
            <a:ext cx="1216025" cy="65087"/>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8444" name="TextBox 21">
            <a:extLst>
              <a:ext uri="{FF2B5EF4-FFF2-40B4-BE49-F238E27FC236}">
                <a16:creationId xmlns:a16="http://schemas.microsoft.com/office/drawing/2014/main" id="{92280877-D131-2CE7-2E9E-A35076507DB4}"/>
              </a:ext>
            </a:extLst>
          </p:cNvPr>
          <p:cNvSpPr txBox="1">
            <a:spLocks noChangeArrowheads="1"/>
          </p:cNvSpPr>
          <p:nvPr/>
        </p:nvSpPr>
        <p:spPr bwMode="auto">
          <a:xfrm>
            <a:off x="5195888" y="1254126"/>
            <a:ext cx="50419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r>
              <a:rPr lang="en-GB" altLang="en-US" sz="1800"/>
              <a:t>You feel:</a:t>
            </a:r>
          </a:p>
        </p:txBody>
      </p:sp>
      <p:sp>
        <p:nvSpPr>
          <p:cNvPr id="18445" name="TextBox 22">
            <a:extLst>
              <a:ext uri="{FF2B5EF4-FFF2-40B4-BE49-F238E27FC236}">
                <a16:creationId xmlns:a16="http://schemas.microsoft.com/office/drawing/2014/main" id="{95C4630F-B9DC-A2C4-39AA-4436C1689960}"/>
              </a:ext>
            </a:extLst>
          </p:cNvPr>
          <p:cNvSpPr txBox="1">
            <a:spLocks noChangeArrowheads="1"/>
          </p:cNvSpPr>
          <p:nvPr/>
        </p:nvSpPr>
        <p:spPr bwMode="auto">
          <a:xfrm>
            <a:off x="7391400" y="1628776"/>
            <a:ext cx="31686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r>
              <a:rPr lang="en-GB" altLang="en-US" sz="1800"/>
              <a:t>You feel:</a:t>
            </a:r>
          </a:p>
        </p:txBody>
      </p:sp>
      <p:sp>
        <p:nvSpPr>
          <p:cNvPr id="18446" name="TextBox 23">
            <a:extLst>
              <a:ext uri="{FF2B5EF4-FFF2-40B4-BE49-F238E27FC236}">
                <a16:creationId xmlns:a16="http://schemas.microsoft.com/office/drawing/2014/main" id="{AA3315C7-7712-DA03-75B8-1C5C96A90E3D}"/>
              </a:ext>
            </a:extLst>
          </p:cNvPr>
          <p:cNvSpPr txBox="1">
            <a:spLocks noChangeArrowheads="1"/>
          </p:cNvSpPr>
          <p:nvPr/>
        </p:nvSpPr>
        <p:spPr bwMode="auto">
          <a:xfrm>
            <a:off x="8472488" y="3429000"/>
            <a:ext cx="20875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You feel:</a:t>
            </a:r>
          </a:p>
        </p:txBody>
      </p:sp>
      <p:sp>
        <p:nvSpPr>
          <p:cNvPr id="18447" name="TextBox 25">
            <a:extLst>
              <a:ext uri="{FF2B5EF4-FFF2-40B4-BE49-F238E27FC236}">
                <a16:creationId xmlns:a16="http://schemas.microsoft.com/office/drawing/2014/main" id="{ABE49814-FD03-E6E4-C5D3-AF8D468F95A9}"/>
              </a:ext>
            </a:extLst>
          </p:cNvPr>
          <p:cNvSpPr txBox="1">
            <a:spLocks noChangeArrowheads="1"/>
          </p:cNvSpPr>
          <p:nvPr/>
        </p:nvSpPr>
        <p:spPr bwMode="auto">
          <a:xfrm>
            <a:off x="1847851" y="1773238"/>
            <a:ext cx="17637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You feel:</a:t>
            </a:r>
          </a:p>
        </p:txBody>
      </p:sp>
      <p:sp>
        <p:nvSpPr>
          <p:cNvPr id="18448" name="TextBox 26">
            <a:extLst>
              <a:ext uri="{FF2B5EF4-FFF2-40B4-BE49-F238E27FC236}">
                <a16:creationId xmlns:a16="http://schemas.microsoft.com/office/drawing/2014/main" id="{FA911B52-3802-9113-0E55-70FEDA9BA0BA}"/>
              </a:ext>
            </a:extLst>
          </p:cNvPr>
          <p:cNvSpPr txBox="1">
            <a:spLocks noChangeArrowheads="1"/>
          </p:cNvSpPr>
          <p:nvPr/>
        </p:nvSpPr>
        <p:spPr bwMode="auto">
          <a:xfrm>
            <a:off x="1919289" y="3716339"/>
            <a:ext cx="1692275"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You feel:</a:t>
            </a:r>
          </a:p>
        </p:txBody>
      </p:sp>
      <p:sp>
        <p:nvSpPr>
          <p:cNvPr id="18449" name="TextBox 27">
            <a:extLst>
              <a:ext uri="{FF2B5EF4-FFF2-40B4-BE49-F238E27FC236}">
                <a16:creationId xmlns:a16="http://schemas.microsoft.com/office/drawing/2014/main" id="{C42F0DF8-1DF5-961F-2501-E18FBCA20CD1}"/>
              </a:ext>
            </a:extLst>
          </p:cNvPr>
          <p:cNvSpPr txBox="1">
            <a:spLocks noChangeArrowheads="1"/>
          </p:cNvSpPr>
          <p:nvPr/>
        </p:nvSpPr>
        <p:spPr bwMode="auto">
          <a:xfrm flipH="1">
            <a:off x="2719389" y="5803901"/>
            <a:ext cx="1216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r>
              <a:rPr lang="en-GB" altLang="en-US" sz="1800"/>
              <a:t>You feel:</a:t>
            </a:r>
          </a:p>
        </p:txBody>
      </p:sp>
      <p:sp>
        <p:nvSpPr>
          <p:cNvPr id="18450" name="TextBox 28">
            <a:extLst>
              <a:ext uri="{FF2B5EF4-FFF2-40B4-BE49-F238E27FC236}">
                <a16:creationId xmlns:a16="http://schemas.microsoft.com/office/drawing/2014/main" id="{83A1E32F-6661-E7C2-321C-7E73C2E2FAD2}"/>
              </a:ext>
            </a:extLst>
          </p:cNvPr>
          <p:cNvSpPr txBox="1">
            <a:spLocks noChangeArrowheads="1"/>
          </p:cNvSpPr>
          <p:nvPr/>
        </p:nvSpPr>
        <p:spPr bwMode="auto">
          <a:xfrm>
            <a:off x="6527801" y="5803901"/>
            <a:ext cx="147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B says:</a:t>
            </a:r>
          </a:p>
          <a:p>
            <a:pPr>
              <a:spcBef>
                <a:spcPct val="0"/>
              </a:spcBef>
              <a:buFontTx/>
              <a:buNone/>
            </a:pPr>
            <a:r>
              <a:rPr lang="en-GB" altLang="en-US" sz="1800"/>
              <a:t>You feel: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a:extLst>
              <a:ext uri="{FF2B5EF4-FFF2-40B4-BE49-F238E27FC236}">
                <a16:creationId xmlns:a16="http://schemas.microsoft.com/office/drawing/2014/main" id="{95A91702-7129-A38D-95F3-7ABA77BF1BD6}"/>
              </a:ext>
            </a:extLst>
          </p:cNvPr>
          <p:cNvSpPr>
            <a:spLocks noGrp="1" noChangeArrowheads="1"/>
          </p:cNvSpPr>
          <p:nvPr>
            <p:ph type="title"/>
          </p:nvPr>
        </p:nvSpPr>
        <p:spPr>
          <a:xfrm>
            <a:off x="2424114" y="434975"/>
            <a:ext cx="7704137" cy="120650"/>
          </a:xfrm>
        </p:spPr>
        <p:txBody>
          <a:bodyPr>
            <a:normAutofit fontScale="90000"/>
          </a:bodyPr>
          <a:lstStyle/>
          <a:p>
            <a:r>
              <a:rPr lang="en-GB" altLang="en-US" sz="2000"/>
              <a:t>Effect of Living with Sympathetic Friend : imagine a situation like wondering whether to go for a job interview, or when you have had some bad feedback…</a:t>
            </a:r>
          </a:p>
        </p:txBody>
      </p:sp>
      <p:sp>
        <p:nvSpPr>
          <p:cNvPr id="5" name="Oval 4">
            <a:extLst>
              <a:ext uri="{FF2B5EF4-FFF2-40B4-BE49-F238E27FC236}">
                <a16:creationId xmlns:a16="http://schemas.microsoft.com/office/drawing/2014/main" id="{2A097DC9-E201-1954-3BFE-2AE47B78446F}"/>
              </a:ext>
            </a:extLst>
          </p:cNvPr>
          <p:cNvSpPr/>
          <p:nvPr/>
        </p:nvSpPr>
        <p:spPr>
          <a:xfrm>
            <a:off x="4256088" y="2590801"/>
            <a:ext cx="2735262" cy="2232025"/>
          </a:xfrm>
          <a:prstGeom prst="ellipse">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1508" name="TextBox 5">
            <a:extLst>
              <a:ext uri="{FF2B5EF4-FFF2-40B4-BE49-F238E27FC236}">
                <a16:creationId xmlns:a16="http://schemas.microsoft.com/office/drawing/2014/main" id="{F710842D-85AD-33A9-AEE9-A15F50D5C0BB}"/>
              </a:ext>
            </a:extLst>
          </p:cNvPr>
          <p:cNvSpPr txBox="1">
            <a:spLocks noChangeArrowheads="1"/>
          </p:cNvSpPr>
          <p:nvPr/>
        </p:nvSpPr>
        <p:spPr bwMode="auto">
          <a:xfrm>
            <a:off x="4511675" y="3165475"/>
            <a:ext cx="26924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LIVING WITH</a:t>
            </a:r>
          </a:p>
          <a:p>
            <a:pPr>
              <a:spcBef>
                <a:spcPct val="0"/>
              </a:spcBef>
              <a:buFontTx/>
              <a:buNone/>
            </a:pPr>
            <a:r>
              <a:rPr lang="en-GB" altLang="en-US" sz="1800"/>
              <a:t>A SYMPATHETIC FRIEND </a:t>
            </a:r>
          </a:p>
        </p:txBody>
      </p:sp>
      <p:cxnSp>
        <p:nvCxnSpPr>
          <p:cNvPr id="8" name="Straight Connector 7">
            <a:extLst>
              <a:ext uri="{FF2B5EF4-FFF2-40B4-BE49-F238E27FC236}">
                <a16:creationId xmlns:a16="http://schemas.microsoft.com/office/drawing/2014/main" id="{F2A11FE3-01B1-078B-4A34-C8335824A19E}"/>
              </a:ext>
            </a:extLst>
          </p:cNvPr>
          <p:cNvCxnSpPr>
            <a:stCxn id="5" idx="1"/>
          </p:cNvCxnSpPr>
          <p:nvPr/>
        </p:nvCxnSpPr>
        <p:spPr>
          <a:xfrm flipH="1" flipV="1">
            <a:off x="3463926" y="2230439"/>
            <a:ext cx="1192213" cy="68738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3A71B8B-C8A2-FE36-B2C2-A9E72EB15BBD}"/>
              </a:ext>
            </a:extLst>
          </p:cNvPr>
          <p:cNvCxnSpPr>
            <a:cxnSpLocks/>
          </p:cNvCxnSpPr>
          <p:nvPr/>
        </p:nvCxnSpPr>
        <p:spPr>
          <a:xfrm flipV="1">
            <a:off x="5835650" y="1330326"/>
            <a:ext cx="0" cy="119062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718F10C-3E6E-6E89-FDCA-215AE0AD2087}"/>
              </a:ext>
            </a:extLst>
          </p:cNvPr>
          <p:cNvCxnSpPr>
            <a:cxnSpLocks/>
          </p:cNvCxnSpPr>
          <p:nvPr/>
        </p:nvCxnSpPr>
        <p:spPr>
          <a:xfrm flipV="1">
            <a:off x="6672264" y="2047875"/>
            <a:ext cx="719137" cy="94615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E5D85A2-EC8B-428F-E63D-CFB3B3CFF63F}"/>
              </a:ext>
            </a:extLst>
          </p:cNvPr>
          <p:cNvCxnSpPr>
            <a:cxnSpLocks/>
          </p:cNvCxnSpPr>
          <p:nvPr/>
        </p:nvCxnSpPr>
        <p:spPr>
          <a:xfrm>
            <a:off x="6996114" y="3924300"/>
            <a:ext cx="147637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A070ED5-9CED-2602-8065-86EA827BA19B}"/>
              </a:ext>
            </a:extLst>
          </p:cNvPr>
          <p:cNvCxnSpPr>
            <a:cxnSpLocks/>
          </p:cNvCxnSpPr>
          <p:nvPr/>
        </p:nvCxnSpPr>
        <p:spPr>
          <a:xfrm>
            <a:off x="6286501" y="4627563"/>
            <a:ext cx="925513" cy="10795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EB35BC3-402D-A752-70DB-E6BF6C76B3B5}"/>
              </a:ext>
            </a:extLst>
          </p:cNvPr>
          <p:cNvCxnSpPr>
            <a:cxnSpLocks/>
          </p:cNvCxnSpPr>
          <p:nvPr/>
        </p:nvCxnSpPr>
        <p:spPr>
          <a:xfrm flipH="1">
            <a:off x="4511676" y="4667251"/>
            <a:ext cx="454025" cy="120967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539D377-8CE9-52D2-159C-B7DAE4D2A173}"/>
              </a:ext>
            </a:extLst>
          </p:cNvPr>
          <p:cNvCxnSpPr>
            <a:cxnSpLocks/>
          </p:cNvCxnSpPr>
          <p:nvPr/>
        </p:nvCxnSpPr>
        <p:spPr>
          <a:xfrm flipH="1">
            <a:off x="3013076" y="3859214"/>
            <a:ext cx="1216025" cy="65087"/>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1516" name="TextBox 21">
            <a:extLst>
              <a:ext uri="{FF2B5EF4-FFF2-40B4-BE49-F238E27FC236}">
                <a16:creationId xmlns:a16="http://schemas.microsoft.com/office/drawing/2014/main" id="{76CEBB5B-0C9C-4C29-1515-85FDD90B56F1}"/>
              </a:ext>
            </a:extLst>
          </p:cNvPr>
          <p:cNvSpPr txBox="1">
            <a:spLocks noChangeArrowheads="1"/>
          </p:cNvSpPr>
          <p:nvPr/>
        </p:nvSpPr>
        <p:spPr bwMode="auto">
          <a:xfrm>
            <a:off x="4367213" y="1233488"/>
            <a:ext cx="50419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r>
              <a:rPr lang="en-GB" altLang="en-US" sz="1800"/>
              <a:t>You feel:</a:t>
            </a:r>
          </a:p>
        </p:txBody>
      </p:sp>
      <p:sp>
        <p:nvSpPr>
          <p:cNvPr id="21517" name="TextBox 22">
            <a:extLst>
              <a:ext uri="{FF2B5EF4-FFF2-40B4-BE49-F238E27FC236}">
                <a16:creationId xmlns:a16="http://schemas.microsoft.com/office/drawing/2014/main" id="{CEC96A59-CFEC-97C9-FAFE-9144BA38E548}"/>
              </a:ext>
            </a:extLst>
          </p:cNvPr>
          <p:cNvSpPr txBox="1">
            <a:spLocks noChangeArrowheads="1"/>
          </p:cNvSpPr>
          <p:nvPr/>
        </p:nvSpPr>
        <p:spPr bwMode="auto">
          <a:xfrm>
            <a:off x="7391400" y="1628776"/>
            <a:ext cx="31686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r>
              <a:rPr lang="en-GB" altLang="en-US" sz="1800"/>
              <a:t>You feel:</a:t>
            </a:r>
          </a:p>
        </p:txBody>
      </p:sp>
      <p:sp>
        <p:nvSpPr>
          <p:cNvPr id="21518" name="TextBox 23">
            <a:extLst>
              <a:ext uri="{FF2B5EF4-FFF2-40B4-BE49-F238E27FC236}">
                <a16:creationId xmlns:a16="http://schemas.microsoft.com/office/drawing/2014/main" id="{4692D4C5-5ACD-E017-D71B-E48375DD288F}"/>
              </a:ext>
            </a:extLst>
          </p:cNvPr>
          <p:cNvSpPr txBox="1">
            <a:spLocks noChangeArrowheads="1"/>
          </p:cNvSpPr>
          <p:nvPr/>
        </p:nvSpPr>
        <p:spPr bwMode="auto">
          <a:xfrm>
            <a:off x="8472488" y="3429000"/>
            <a:ext cx="20875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You feel:</a:t>
            </a:r>
          </a:p>
        </p:txBody>
      </p:sp>
      <p:sp>
        <p:nvSpPr>
          <p:cNvPr id="21519" name="TextBox 25">
            <a:extLst>
              <a:ext uri="{FF2B5EF4-FFF2-40B4-BE49-F238E27FC236}">
                <a16:creationId xmlns:a16="http://schemas.microsoft.com/office/drawing/2014/main" id="{B2A4451B-A232-7D20-0F67-A5162C00C1FB}"/>
              </a:ext>
            </a:extLst>
          </p:cNvPr>
          <p:cNvSpPr txBox="1">
            <a:spLocks noChangeArrowheads="1"/>
          </p:cNvSpPr>
          <p:nvPr/>
        </p:nvSpPr>
        <p:spPr bwMode="auto">
          <a:xfrm>
            <a:off x="1847851" y="1773238"/>
            <a:ext cx="17637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You feel:</a:t>
            </a:r>
          </a:p>
        </p:txBody>
      </p:sp>
      <p:sp>
        <p:nvSpPr>
          <p:cNvPr id="21520" name="TextBox 26">
            <a:extLst>
              <a:ext uri="{FF2B5EF4-FFF2-40B4-BE49-F238E27FC236}">
                <a16:creationId xmlns:a16="http://schemas.microsoft.com/office/drawing/2014/main" id="{A30C6642-B91F-429E-B4A7-390CEE73045A}"/>
              </a:ext>
            </a:extLst>
          </p:cNvPr>
          <p:cNvSpPr txBox="1">
            <a:spLocks noChangeArrowheads="1"/>
          </p:cNvSpPr>
          <p:nvPr/>
        </p:nvSpPr>
        <p:spPr bwMode="auto">
          <a:xfrm>
            <a:off x="1919289" y="3716339"/>
            <a:ext cx="1692275"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endParaRPr lang="en-GB" altLang="en-US" sz="1800"/>
          </a:p>
          <a:p>
            <a:pPr>
              <a:spcBef>
                <a:spcPct val="0"/>
              </a:spcBef>
              <a:buFontTx/>
              <a:buNone/>
            </a:pPr>
            <a:endParaRPr lang="en-GB" altLang="en-US" sz="1800"/>
          </a:p>
          <a:p>
            <a:pPr>
              <a:spcBef>
                <a:spcPct val="0"/>
              </a:spcBef>
              <a:buFontTx/>
              <a:buNone/>
            </a:pPr>
            <a:r>
              <a:rPr lang="en-GB" altLang="en-US" sz="1800"/>
              <a:t>You feel:</a:t>
            </a:r>
          </a:p>
        </p:txBody>
      </p:sp>
      <p:sp>
        <p:nvSpPr>
          <p:cNvPr id="21521" name="TextBox 27">
            <a:extLst>
              <a:ext uri="{FF2B5EF4-FFF2-40B4-BE49-F238E27FC236}">
                <a16:creationId xmlns:a16="http://schemas.microsoft.com/office/drawing/2014/main" id="{5F5E87B8-2F98-6E6E-FF8A-B69BE372E06C}"/>
              </a:ext>
            </a:extLst>
          </p:cNvPr>
          <p:cNvSpPr txBox="1">
            <a:spLocks noChangeArrowheads="1"/>
          </p:cNvSpPr>
          <p:nvPr/>
        </p:nvSpPr>
        <p:spPr bwMode="auto">
          <a:xfrm flipH="1">
            <a:off x="2719389" y="5803901"/>
            <a:ext cx="1216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r>
              <a:rPr lang="en-GB" altLang="en-US" sz="1800"/>
              <a:t>You feel:</a:t>
            </a:r>
          </a:p>
        </p:txBody>
      </p:sp>
      <p:sp>
        <p:nvSpPr>
          <p:cNvPr id="21522" name="TextBox 28">
            <a:extLst>
              <a:ext uri="{FF2B5EF4-FFF2-40B4-BE49-F238E27FC236}">
                <a16:creationId xmlns:a16="http://schemas.microsoft.com/office/drawing/2014/main" id="{C76493C6-6F30-662E-86E3-B65E980108F3}"/>
              </a:ext>
            </a:extLst>
          </p:cNvPr>
          <p:cNvSpPr txBox="1">
            <a:spLocks noChangeArrowheads="1"/>
          </p:cNvSpPr>
          <p:nvPr/>
        </p:nvSpPr>
        <p:spPr bwMode="auto">
          <a:xfrm>
            <a:off x="6527801" y="5803901"/>
            <a:ext cx="147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GB" altLang="en-US" sz="1800"/>
              <a:t>F says:</a:t>
            </a:r>
          </a:p>
          <a:p>
            <a:pPr>
              <a:spcBef>
                <a:spcPct val="0"/>
              </a:spcBef>
              <a:buFontTx/>
              <a:buNone/>
            </a:pPr>
            <a:r>
              <a:rPr lang="en-GB" altLang="en-US" sz="1800"/>
              <a:t>You feel: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a:extLst>
              <a:ext uri="{FF2B5EF4-FFF2-40B4-BE49-F238E27FC236}">
                <a16:creationId xmlns:a16="http://schemas.microsoft.com/office/drawing/2014/main" id="{F1CF2220-2545-B2CE-2813-16E3CD987115}"/>
              </a:ext>
            </a:extLst>
          </p:cNvPr>
          <p:cNvSpPr txBox="1">
            <a:spLocks noChangeArrowheads="1"/>
          </p:cNvSpPr>
          <p:nvPr/>
        </p:nvSpPr>
        <p:spPr bwMode="auto">
          <a:xfrm>
            <a:off x="1822450" y="142875"/>
            <a:ext cx="1849438"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nchor="ctr"/>
          <a:lstStyle>
            <a:lvl1pPr>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Comic Sans MS" panose="030F0702030302020204" pitchFamily="66" charset="0"/>
              </a:defRPr>
            </a:lvl1pPr>
            <a:lvl2pPr marL="742950" indent="-28575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Comic Sans MS" panose="030F0702030302020204" pitchFamily="66" charset="0"/>
              </a:defRPr>
            </a:lvl2pPr>
            <a:lvl3pPr marL="11430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omic Sans MS" panose="030F0702030302020204" pitchFamily="66" charset="0"/>
              </a:defRPr>
            </a:lvl3pPr>
            <a:lvl4pPr marL="16002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4pPr>
            <a:lvl5pPr marL="20574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9pPr>
          </a:lstStyle>
          <a:p>
            <a:pPr algn="ctr" eaLnBrk="1" hangingPunct="1">
              <a:spcBef>
                <a:spcPct val="0"/>
              </a:spcBef>
              <a:buFontTx/>
              <a:buNone/>
            </a:pPr>
            <a:r>
              <a:rPr lang="en-GB" altLang="en-US" sz="2700" b="1">
                <a:latin typeface="Arial" panose="020B0604020202020204" pitchFamily="34" charset="0"/>
                <a:cs typeface="Arial" panose="020B0604020202020204" pitchFamily="34" charset="0"/>
              </a:rPr>
              <a:t> </a:t>
            </a:r>
            <a:r>
              <a:rPr lang="en-GB" altLang="en-US" sz="2100" b="1">
                <a:latin typeface="Arial" panose="020B0604020202020204" pitchFamily="34" charset="0"/>
                <a:cs typeface="Arial" panose="020B0604020202020204" pitchFamily="34" charset="0"/>
              </a:rPr>
              <a:t>  </a:t>
            </a:r>
          </a:p>
        </p:txBody>
      </p:sp>
      <p:sp>
        <p:nvSpPr>
          <p:cNvPr id="46083" name="Line 2">
            <a:extLst>
              <a:ext uri="{FF2B5EF4-FFF2-40B4-BE49-F238E27FC236}">
                <a16:creationId xmlns:a16="http://schemas.microsoft.com/office/drawing/2014/main" id="{D814CA1A-5BEC-46CA-ED44-A8269E698E1A}"/>
              </a:ext>
            </a:extLst>
          </p:cNvPr>
          <p:cNvSpPr>
            <a:spLocks noChangeShapeType="1"/>
          </p:cNvSpPr>
          <p:nvPr/>
        </p:nvSpPr>
        <p:spPr bwMode="auto">
          <a:xfrm flipH="1" flipV="1">
            <a:off x="4216401" y="3370264"/>
            <a:ext cx="696913" cy="515937"/>
          </a:xfrm>
          <a:prstGeom prst="line">
            <a:avLst/>
          </a:prstGeom>
          <a:noFill/>
          <a:ln w="44280">
            <a:solidFill>
              <a:schemeClr val="tx1">
                <a:lumMod val="75000"/>
              </a:schemeClr>
            </a:solidFill>
            <a:miter lim="800000"/>
            <a:headEnd/>
            <a:tailEnd type="triangle" w="med" len="med"/>
          </a:ln>
        </p:spPr>
        <p:txBody>
          <a:bodyPr/>
          <a:lstStyle/>
          <a:p>
            <a:pPr>
              <a:defRPr/>
            </a:pPr>
            <a:endParaRPr lang="en-GB" dirty="0"/>
          </a:p>
        </p:txBody>
      </p:sp>
      <p:sp>
        <p:nvSpPr>
          <p:cNvPr id="46084" name="Text Box 3">
            <a:extLst>
              <a:ext uri="{FF2B5EF4-FFF2-40B4-BE49-F238E27FC236}">
                <a16:creationId xmlns:a16="http://schemas.microsoft.com/office/drawing/2014/main" id="{D7052D25-26E9-859A-A4F3-5B333C0A8195}"/>
              </a:ext>
            </a:extLst>
          </p:cNvPr>
          <p:cNvSpPr txBox="1">
            <a:spLocks noChangeArrowheads="1"/>
          </p:cNvSpPr>
          <p:nvPr/>
        </p:nvSpPr>
        <p:spPr bwMode="auto">
          <a:xfrm>
            <a:off x="2438400" y="2971800"/>
            <a:ext cx="1849438" cy="501650"/>
          </a:xfrm>
          <a:prstGeom prst="rect">
            <a:avLst/>
          </a:prstGeom>
          <a:noFill/>
          <a:ln>
            <a:noFill/>
          </a:ln>
        </p:spPr>
        <p:txBody>
          <a:bodyPr lIns="67500" tIns="35100" rIns="67500" bIns="351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9pPr>
          </a:lstStyle>
          <a:p>
            <a:pPr eaLnBrk="1" hangingPunct="1">
              <a:defRPr/>
            </a:pPr>
            <a:r>
              <a:rPr lang="en-GB" altLang="en-US" sz="1050" dirty="0">
                <a:cs typeface="Arial" charset="0"/>
              </a:rPr>
              <a:t> .</a:t>
            </a:r>
            <a:r>
              <a:rPr lang="en-GB" altLang="en-US" sz="1400" dirty="0">
                <a:cs typeface="Arial" charset="0"/>
              </a:rPr>
              <a:t>Really hard on yourself</a:t>
            </a:r>
          </a:p>
        </p:txBody>
      </p:sp>
      <p:sp>
        <p:nvSpPr>
          <p:cNvPr id="10245" name="Text Box 4">
            <a:extLst>
              <a:ext uri="{FF2B5EF4-FFF2-40B4-BE49-F238E27FC236}">
                <a16:creationId xmlns:a16="http://schemas.microsoft.com/office/drawing/2014/main" id="{4391464A-91F3-4960-D12A-01639D1086A9}"/>
              </a:ext>
            </a:extLst>
          </p:cNvPr>
          <p:cNvSpPr txBox="1">
            <a:spLocks noChangeArrowheads="1"/>
          </p:cNvSpPr>
          <p:nvPr/>
        </p:nvSpPr>
        <p:spPr bwMode="auto">
          <a:xfrm>
            <a:off x="3009900" y="2343150"/>
            <a:ext cx="1143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en-US" altLang="en-US" sz="1800">
              <a:solidFill>
                <a:srgbClr val="000000"/>
              </a:solidFill>
              <a:latin typeface="Arial" panose="020B0604020202020204" pitchFamily="34" charset="0"/>
              <a:cs typeface="Arial" panose="020B0604020202020204" pitchFamily="34" charset="0"/>
            </a:endParaRPr>
          </a:p>
        </p:txBody>
      </p:sp>
      <p:sp>
        <p:nvSpPr>
          <p:cNvPr id="10246" name="Text Box 5">
            <a:extLst>
              <a:ext uri="{FF2B5EF4-FFF2-40B4-BE49-F238E27FC236}">
                <a16:creationId xmlns:a16="http://schemas.microsoft.com/office/drawing/2014/main" id="{FBC5D4A3-610A-516A-47C3-078E13ED6101}"/>
              </a:ext>
            </a:extLst>
          </p:cNvPr>
          <p:cNvSpPr txBox="1">
            <a:spLocks noChangeArrowheads="1"/>
          </p:cNvSpPr>
          <p:nvPr/>
        </p:nvSpPr>
        <p:spPr bwMode="auto">
          <a:xfrm>
            <a:off x="3067050" y="2457450"/>
            <a:ext cx="914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en-US" altLang="en-US" sz="1800">
              <a:solidFill>
                <a:srgbClr val="000000"/>
              </a:solidFill>
              <a:latin typeface="Arial" panose="020B0604020202020204" pitchFamily="34" charset="0"/>
              <a:cs typeface="Arial" panose="020B0604020202020204" pitchFamily="34" charset="0"/>
            </a:endParaRPr>
          </a:p>
        </p:txBody>
      </p:sp>
      <p:sp>
        <p:nvSpPr>
          <p:cNvPr id="10247" name="Text Box 7">
            <a:extLst>
              <a:ext uri="{FF2B5EF4-FFF2-40B4-BE49-F238E27FC236}">
                <a16:creationId xmlns:a16="http://schemas.microsoft.com/office/drawing/2014/main" id="{26CB517D-0687-ABF2-F9AB-A37BC2D5E130}"/>
              </a:ext>
            </a:extLst>
          </p:cNvPr>
          <p:cNvSpPr txBox="1">
            <a:spLocks noChangeArrowheads="1"/>
          </p:cNvSpPr>
          <p:nvPr/>
        </p:nvSpPr>
        <p:spPr bwMode="auto">
          <a:xfrm>
            <a:off x="2857500" y="2168525"/>
            <a:ext cx="13144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en-US" altLang="en-US" sz="1800">
              <a:latin typeface="Arial" panose="020B0604020202020204" pitchFamily="34" charset="0"/>
              <a:cs typeface="Arial" panose="020B0604020202020204" pitchFamily="34" charset="0"/>
            </a:endParaRPr>
          </a:p>
        </p:txBody>
      </p:sp>
      <p:sp>
        <p:nvSpPr>
          <p:cNvPr id="10248" name="Text Box 8">
            <a:extLst>
              <a:ext uri="{FF2B5EF4-FFF2-40B4-BE49-F238E27FC236}">
                <a16:creationId xmlns:a16="http://schemas.microsoft.com/office/drawing/2014/main" id="{DD203457-39C7-41EB-A460-1338F03F970C}"/>
              </a:ext>
            </a:extLst>
          </p:cNvPr>
          <p:cNvSpPr txBox="1">
            <a:spLocks noChangeArrowheads="1"/>
          </p:cNvSpPr>
          <p:nvPr/>
        </p:nvSpPr>
        <p:spPr bwMode="auto">
          <a:xfrm>
            <a:off x="2697163" y="3914775"/>
            <a:ext cx="12446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spAutoFit/>
          </a:bodyPr>
          <a:lstStyle>
            <a:lvl1pPr>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Comic Sans MS" panose="030F0702030302020204" pitchFamily="66" charset="0"/>
              </a:defRPr>
            </a:lvl1pPr>
            <a:lvl2pPr marL="742950" indent="-28575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Comic Sans MS" panose="030F0702030302020204" pitchFamily="66" charset="0"/>
              </a:defRPr>
            </a:lvl2pPr>
            <a:lvl3pPr marL="11430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omic Sans MS" panose="030F0702030302020204" pitchFamily="66" charset="0"/>
              </a:defRPr>
            </a:lvl3pPr>
            <a:lvl4pPr marL="16002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4pPr>
            <a:lvl5pPr marL="20574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9pPr>
          </a:lstStyle>
          <a:p>
            <a:pPr>
              <a:spcBef>
                <a:spcPts val="650"/>
              </a:spcBef>
              <a:buNone/>
            </a:pPr>
            <a:r>
              <a:rPr lang="en-GB" altLang="en-US" sz="1400">
                <a:latin typeface="Arial" panose="020B0604020202020204" pitchFamily="34" charset="0"/>
                <a:cs typeface="Arial" panose="020B0604020202020204" pitchFamily="34" charset="0"/>
              </a:rPr>
              <a:t>Feels rightl   </a:t>
            </a:r>
          </a:p>
        </p:txBody>
      </p:sp>
      <p:sp>
        <p:nvSpPr>
          <p:cNvPr id="46090" name="Line 9">
            <a:extLst>
              <a:ext uri="{FF2B5EF4-FFF2-40B4-BE49-F238E27FC236}">
                <a16:creationId xmlns:a16="http://schemas.microsoft.com/office/drawing/2014/main" id="{0F7628DA-0452-C621-006F-48A052124916}"/>
              </a:ext>
            </a:extLst>
          </p:cNvPr>
          <p:cNvSpPr>
            <a:spLocks noChangeShapeType="1"/>
          </p:cNvSpPr>
          <p:nvPr/>
        </p:nvSpPr>
        <p:spPr bwMode="auto">
          <a:xfrm>
            <a:off x="3179763" y="4238625"/>
            <a:ext cx="315912" cy="603250"/>
          </a:xfrm>
          <a:prstGeom prst="line">
            <a:avLst/>
          </a:prstGeom>
          <a:noFill/>
          <a:ln w="44280">
            <a:solidFill>
              <a:schemeClr val="tx1">
                <a:lumMod val="75000"/>
              </a:schemeClr>
            </a:solidFill>
            <a:miter lim="800000"/>
            <a:headEnd/>
            <a:tailEnd type="triangle" w="med" len="med"/>
          </a:ln>
        </p:spPr>
        <p:txBody>
          <a:bodyPr/>
          <a:lstStyle/>
          <a:p>
            <a:pPr>
              <a:defRPr/>
            </a:pPr>
            <a:endParaRPr lang="en-GB"/>
          </a:p>
        </p:txBody>
      </p:sp>
      <p:sp>
        <p:nvSpPr>
          <p:cNvPr id="46091" name="Line 10">
            <a:extLst>
              <a:ext uri="{FF2B5EF4-FFF2-40B4-BE49-F238E27FC236}">
                <a16:creationId xmlns:a16="http://schemas.microsoft.com/office/drawing/2014/main" id="{CFD00738-2A57-F6F7-A874-1CBDE7A7C5E6}"/>
              </a:ext>
            </a:extLst>
          </p:cNvPr>
          <p:cNvSpPr>
            <a:spLocks noChangeShapeType="1"/>
          </p:cNvSpPr>
          <p:nvPr/>
        </p:nvSpPr>
        <p:spPr bwMode="auto">
          <a:xfrm>
            <a:off x="3124200" y="3486150"/>
            <a:ext cx="1588" cy="400050"/>
          </a:xfrm>
          <a:prstGeom prst="line">
            <a:avLst/>
          </a:prstGeom>
          <a:noFill/>
          <a:ln w="44280">
            <a:solidFill>
              <a:schemeClr val="tx1">
                <a:lumMod val="75000"/>
              </a:schemeClr>
            </a:solidFill>
            <a:miter lim="800000"/>
            <a:headEnd/>
            <a:tailEnd type="triangle" w="med" len="med"/>
          </a:ln>
        </p:spPr>
        <p:txBody>
          <a:bodyPr/>
          <a:lstStyle/>
          <a:p>
            <a:pPr>
              <a:defRPr/>
            </a:pPr>
            <a:endParaRPr lang="en-GB"/>
          </a:p>
        </p:txBody>
      </p:sp>
      <p:sp>
        <p:nvSpPr>
          <p:cNvPr id="46092" name="Text Box 11">
            <a:extLst>
              <a:ext uri="{FF2B5EF4-FFF2-40B4-BE49-F238E27FC236}">
                <a16:creationId xmlns:a16="http://schemas.microsoft.com/office/drawing/2014/main" id="{558635C0-4C87-24B9-6A88-5609EB9A2884}"/>
              </a:ext>
            </a:extLst>
          </p:cNvPr>
          <p:cNvSpPr txBox="1">
            <a:spLocks noChangeArrowheads="1"/>
          </p:cNvSpPr>
          <p:nvPr/>
        </p:nvSpPr>
        <p:spPr bwMode="auto">
          <a:xfrm>
            <a:off x="2314576" y="4841875"/>
            <a:ext cx="1552575" cy="287338"/>
          </a:xfrm>
          <a:prstGeom prst="rect">
            <a:avLst/>
          </a:prstGeom>
          <a:noFill/>
          <a:ln>
            <a:noFill/>
          </a:ln>
        </p:spPr>
        <p:txBody>
          <a:bodyPr lIns="67500" tIns="35100" rIns="67500" bIns="351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9pPr>
          </a:lstStyle>
          <a:p>
            <a:pPr eaLnBrk="1" hangingPunct="1">
              <a:defRPr/>
            </a:pPr>
            <a:r>
              <a:rPr lang="en-GB" altLang="en-US" sz="1050" dirty="0">
                <a:cs typeface="Arial" charset="0"/>
              </a:rPr>
              <a:t> </a:t>
            </a:r>
            <a:r>
              <a:rPr lang="en-GB" altLang="en-US" sz="1400" dirty="0">
                <a:cs typeface="Arial" charset="0"/>
              </a:rPr>
              <a:t>Brings you down</a:t>
            </a:r>
          </a:p>
        </p:txBody>
      </p:sp>
      <p:sp>
        <p:nvSpPr>
          <p:cNvPr id="10252" name="Line 12">
            <a:extLst>
              <a:ext uri="{FF2B5EF4-FFF2-40B4-BE49-F238E27FC236}">
                <a16:creationId xmlns:a16="http://schemas.microsoft.com/office/drawing/2014/main" id="{19C287D8-BFD4-3391-4312-DAB6A681777A}"/>
              </a:ext>
            </a:extLst>
          </p:cNvPr>
          <p:cNvSpPr>
            <a:spLocks noChangeShapeType="1"/>
          </p:cNvSpPr>
          <p:nvPr/>
        </p:nvSpPr>
        <p:spPr bwMode="auto">
          <a:xfrm>
            <a:off x="4324350" y="4800600"/>
            <a:ext cx="1588" cy="1588"/>
          </a:xfrm>
          <a:prstGeom prst="line">
            <a:avLst/>
          </a:prstGeom>
          <a:noFill/>
          <a:ln w="9360">
            <a:solidFill>
              <a:srgbClr val="660033"/>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46094" name="Line 13">
            <a:extLst>
              <a:ext uri="{FF2B5EF4-FFF2-40B4-BE49-F238E27FC236}">
                <a16:creationId xmlns:a16="http://schemas.microsoft.com/office/drawing/2014/main" id="{7DA4322C-C559-9114-40F9-1857FC5872FF}"/>
              </a:ext>
            </a:extLst>
          </p:cNvPr>
          <p:cNvSpPr>
            <a:spLocks noChangeShapeType="1"/>
          </p:cNvSpPr>
          <p:nvPr/>
        </p:nvSpPr>
        <p:spPr bwMode="auto">
          <a:xfrm flipV="1">
            <a:off x="3671888" y="4778376"/>
            <a:ext cx="912812" cy="519113"/>
          </a:xfrm>
          <a:prstGeom prst="line">
            <a:avLst/>
          </a:prstGeom>
          <a:noFill/>
          <a:ln w="44280">
            <a:solidFill>
              <a:schemeClr val="tx1">
                <a:lumMod val="75000"/>
              </a:schemeClr>
            </a:solidFill>
            <a:miter lim="800000"/>
            <a:headEnd/>
            <a:tailEnd type="triangle" w="med" len="med"/>
          </a:ln>
        </p:spPr>
        <p:txBody>
          <a:bodyPr/>
          <a:lstStyle/>
          <a:p>
            <a:pPr>
              <a:defRPr/>
            </a:pPr>
            <a:endParaRPr lang="en-GB"/>
          </a:p>
        </p:txBody>
      </p:sp>
      <p:sp>
        <p:nvSpPr>
          <p:cNvPr id="46095" name="Line 14">
            <a:extLst>
              <a:ext uri="{FF2B5EF4-FFF2-40B4-BE49-F238E27FC236}">
                <a16:creationId xmlns:a16="http://schemas.microsoft.com/office/drawing/2014/main" id="{FF7C9460-37B2-6CEC-27D3-0B3478D17849}"/>
              </a:ext>
            </a:extLst>
          </p:cNvPr>
          <p:cNvSpPr>
            <a:spLocks noChangeShapeType="1"/>
          </p:cNvSpPr>
          <p:nvPr/>
        </p:nvSpPr>
        <p:spPr bwMode="auto">
          <a:xfrm>
            <a:off x="6799264" y="3752850"/>
            <a:ext cx="1457325" cy="323850"/>
          </a:xfrm>
          <a:prstGeom prst="line">
            <a:avLst/>
          </a:prstGeom>
          <a:noFill/>
          <a:ln w="44280">
            <a:solidFill>
              <a:schemeClr val="tx1">
                <a:lumMod val="75000"/>
              </a:schemeClr>
            </a:solidFill>
            <a:miter lim="800000"/>
            <a:headEnd/>
            <a:tailEnd type="triangle" w="med" len="med"/>
          </a:ln>
        </p:spPr>
        <p:txBody>
          <a:bodyPr/>
          <a:lstStyle/>
          <a:p>
            <a:pPr>
              <a:defRPr/>
            </a:pPr>
            <a:endParaRPr lang="en-GB"/>
          </a:p>
        </p:txBody>
      </p:sp>
      <p:sp>
        <p:nvSpPr>
          <p:cNvPr id="46096" name="Line 15">
            <a:extLst>
              <a:ext uri="{FF2B5EF4-FFF2-40B4-BE49-F238E27FC236}">
                <a16:creationId xmlns:a16="http://schemas.microsoft.com/office/drawing/2014/main" id="{1B9C9C99-E445-01F0-6FBC-2DE0CB5E1056}"/>
              </a:ext>
            </a:extLst>
          </p:cNvPr>
          <p:cNvSpPr>
            <a:spLocks noChangeShapeType="1"/>
          </p:cNvSpPr>
          <p:nvPr/>
        </p:nvSpPr>
        <p:spPr bwMode="auto">
          <a:xfrm flipH="1" flipV="1">
            <a:off x="6632577" y="5242719"/>
            <a:ext cx="1366837" cy="131763"/>
          </a:xfrm>
          <a:prstGeom prst="line">
            <a:avLst/>
          </a:prstGeom>
          <a:noFill/>
          <a:ln w="44280">
            <a:solidFill>
              <a:schemeClr val="tx1">
                <a:lumMod val="75000"/>
              </a:schemeClr>
            </a:solidFill>
            <a:miter lim="800000"/>
            <a:headEnd/>
            <a:tailEnd type="triangle" w="med" len="med"/>
          </a:ln>
        </p:spPr>
        <p:txBody>
          <a:bodyPr/>
          <a:lstStyle/>
          <a:p>
            <a:pPr>
              <a:defRPr/>
            </a:pPr>
            <a:endParaRPr lang="en-GB"/>
          </a:p>
        </p:txBody>
      </p:sp>
      <p:sp>
        <p:nvSpPr>
          <p:cNvPr id="10256" name="Rectangle 16">
            <a:extLst>
              <a:ext uri="{FF2B5EF4-FFF2-40B4-BE49-F238E27FC236}">
                <a16:creationId xmlns:a16="http://schemas.microsoft.com/office/drawing/2014/main" id="{83724A8E-24F9-2B8A-F847-33499DC05239}"/>
              </a:ext>
            </a:extLst>
          </p:cNvPr>
          <p:cNvSpPr>
            <a:spLocks noChangeArrowheads="1"/>
          </p:cNvSpPr>
          <p:nvPr/>
        </p:nvSpPr>
        <p:spPr bwMode="auto">
          <a:xfrm>
            <a:off x="3981451" y="2046288"/>
            <a:ext cx="3567113" cy="317500"/>
          </a:xfrm>
          <a:prstGeom prst="rect">
            <a:avLst/>
          </a:prstGeom>
          <a:solidFill>
            <a:srgbClr val="FFFFF7"/>
          </a:solidFill>
          <a:ln w="9360">
            <a:solidFill>
              <a:srgbClr val="660033"/>
            </a:solidFill>
            <a:miter lim="800000"/>
            <a:headEnd/>
            <a:tailEnd/>
          </a:ln>
        </p:spPr>
        <p:txBody>
          <a:bodyPr wrap="none" lIns="67500" tIns="35100" rIns="67500" bIns="35100" anchor="ctr"/>
          <a:lstStyle>
            <a:lvl1pPr>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Comic Sans MS" panose="030F0702030302020204" pitchFamily="66" charset="0"/>
              </a:defRPr>
            </a:lvl1pPr>
            <a:lvl2pPr marL="742950" indent="-28575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Comic Sans MS" panose="030F0702030302020204" pitchFamily="66" charset="0"/>
              </a:defRPr>
            </a:lvl2pPr>
            <a:lvl3pPr marL="11430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omic Sans MS" panose="030F0702030302020204" pitchFamily="66" charset="0"/>
              </a:defRPr>
            </a:lvl3pPr>
            <a:lvl4pPr marL="16002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4pPr>
            <a:lvl5pPr marL="20574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9pPr>
          </a:lstStyle>
          <a:p>
            <a:pPr algn="ctr" eaLnBrk="1" hangingPunct="1">
              <a:spcBef>
                <a:spcPct val="0"/>
              </a:spcBef>
              <a:buFontTx/>
              <a:buNone/>
            </a:pPr>
            <a:r>
              <a:rPr lang="en-GB" altLang="en-US" sz="1500">
                <a:solidFill>
                  <a:srgbClr val="660033"/>
                </a:solidFill>
                <a:latin typeface="Arial" panose="020B0604020202020204" pitchFamily="34" charset="0"/>
                <a:cs typeface="Arial" panose="020B0604020202020204" pitchFamily="34" charset="0"/>
              </a:rPr>
              <a:t> Can bring up difficult times in the past.</a:t>
            </a:r>
          </a:p>
        </p:txBody>
      </p:sp>
      <p:sp>
        <p:nvSpPr>
          <p:cNvPr id="10257" name="Rectangle 17">
            <a:extLst>
              <a:ext uri="{FF2B5EF4-FFF2-40B4-BE49-F238E27FC236}">
                <a16:creationId xmlns:a16="http://schemas.microsoft.com/office/drawing/2014/main" id="{17539837-F770-47EF-BE63-CE808EB16BDF}"/>
              </a:ext>
            </a:extLst>
          </p:cNvPr>
          <p:cNvSpPr>
            <a:spLocks noChangeArrowheads="1"/>
          </p:cNvSpPr>
          <p:nvPr/>
        </p:nvSpPr>
        <p:spPr bwMode="auto">
          <a:xfrm>
            <a:off x="4854575" y="2943226"/>
            <a:ext cx="2732088" cy="377825"/>
          </a:xfrm>
          <a:prstGeom prst="rect">
            <a:avLst/>
          </a:prstGeom>
          <a:solidFill>
            <a:srgbClr val="FFFFF7"/>
          </a:solidFill>
          <a:ln w="9360">
            <a:solidFill>
              <a:srgbClr val="660033"/>
            </a:solidFill>
            <a:miter lim="800000"/>
            <a:headEnd/>
            <a:tailEnd/>
          </a:ln>
        </p:spPr>
        <p:txBody>
          <a:bodyPr wrap="none" lIns="67500" tIns="35100" rIns="67500" bIns="35100" anchor="ctr"/>
          <a:lstStyle>
            <a:lvl1pPr>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Comic Sans MS" panose="030F0702030302020204" pitchFamily="66" charset="0"/>
              </a:defRPr>
            </a:lvl1pPr>
            <a:lvl2pPr marL="742950" indent="-28575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Comic Sans MS" panose="030F0702030302020204" pitchFamily="66" charset="0"/>
              </a:defRPr>
            </a:lvl2pPr>
            <a:lvl3pPr marL="11430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omic Sans MS" panose="030F0702030302020204" pitchFamily="66" charset="0"/>
              </a:defRPr>
            </a:lvl3pPr>
            <a:lvl4pPr marL="16002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4pPr>
            <a:lvl5pPr marL="20574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9pPr>
          </a:lstStyle>
          <a:p>
            <a:pPr algn="ctr" eaLnBrk="1" hangingPunct="1">
              <a:spcBef>
                <a:spcPct val="0"/>
              </a:spcBef>
              <a:buFontTx/>
              <a:buNone/>
            </a:pPr>
            <a:r>
              <a:rPr lang="en-GB" altLang="en-US" sz="1500" dirty="0">
                <a:solidFill>
                  <a:srgbClr val="660033"/>
                </a:solidFill>
                <a:latin typeface="Arial" panose="020B0604020202020204" pitchFamily="34" charset="0"/>
                <a:cs typeface="Arial" panose="020B0604020202020204" pitchFamily="34" charset="0"/>
              </a:rPr>
              <a:t> Something has gone badly </a:t>
            </a:r>
          </a:p>
        </p:txBody>
      </p:sp>
      <p:sp>
        <p:nvSpPr>
          <p:cNvPr id="10258" name="Line 18">
            <a:extLst>
              <a:ext uri="{FF2B5EF4-FFF2-40B4-BE49-F238E27FC236}">
                <a16:creationId xmlns:a16="http://schemas.microsoft.com/office/drawing/2014/main" id="{4FAEC9AB-CABE-6BF2-EF91-05386B5CD1C7}"/>
              </a:ext>
            </a:extLst>
          </p:cNvPr>
          <p:cNvSpPr>
            <a:spLocks noChangeShapeType="1"/>
          </p:cNvSpPr>
          <p:nvPr/>
        </p:nvSpPr>
        <p:spPr bwMode="auto">
          <a:xfrm>
            <a:off x="5880100" y="2349500"/>
            <a:ext cx="1588" cy="571500"/>
          </a:xfrm>
          <a:prstGeom prst="line">
            <a:avLst/>
          </a:prstGeom>
          <a:noFill/>
          <a:ln w="76320">
            <a:solidFill>
              <a:srgbClr val="660033"/>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46100" name="Text Box 19">
            <a:extLst>
              <a:ext uri="{FF2B5EF4-FFF2-40B4-BE49-F238E27FC236}">
                <a16:creationId xmlns:a16="http://schemas.microsoft.com/office/drawing/2014/main" id="{6F644861-87D9-9436-38C5-BEA3B6AD5929}"/>
              </a:ext>
            </a:extLst>
          </p:cNvPr>
          <p:cNvSpPr txBox="1">
            <a:spLocks noChangeArrowheads="1"/>
          </p:cNvSpPr>
          <p:nvPr/>
        </p:nvSpPr>
        <p:spPr bwMode="auto">
          <a:xfrm>
            <a:off x="7999414" y="4087813"/>
            <a:ext cx="1773237" cy="1149350"/>
          </a:xfrm>
          <a:prstGeom prst="rect">
            <a:avLst/>
          </a:prstGeom>
          <a:noFill/>
          <a:ln>
            <a:noFill/>
          </a:ln>
        </p:spPr>
        <p:txBody>
          <a:bodyPr lIns="67500" tIns="35100" rIns="67500" bIns="351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defRPr>
            </a:lvl9pPr>
          </a:lstStyle>
          <a:p>
            <a:pPr>
              <a:spcBef>
                <a:spcPts val="656"/>
              </a:spcBef>
              <a:defRPr/>
            </a:pPr>
            <a:r>
              <a:rPr lang="en-GB" altLang="en-US" sz="1050" dirty="0">
                <a:cs typeface="Arial" charset="0"/>
              </a:rPr>
              <a:t> </a:t>
            </a:r>
            <a:r>
              <a:rPr lang="en-GB" altLang="en-US" sz="1400" dirty="0">
                <a:cs typeface="Arial" charset="0"/>
              </a:rPr>
              <a:t>Do something that makes you feel better  short term, but not in your longer term interest</a:t>
            </a:r>
          </a:p>
        </p:txBody>
      </p:sp>
      <p:sp>
        <p:nvSpPr>
          <p:cNvPr id="10260" name="Line 21">
            <a:extLst>
              <a:ext uri="{FF2B5EF4-FFF2-40B4-BE49-F238E27FC236}">
                <a16:creationId xmlns:a16="http://schemas.microsoft.com/office/drawing/2014/main" id="{11644DFC-7DE1-E06A-093B-7B3DAC972C31}"/>
              </a:ext>
            </a:extLst>
          </p:cNvPr>
          <p:cNvSpPr>
            <a:spLocks noChangeShapeType="1"/>
          </p:cNvSpPr>
          <p:nvPr/>
        </p:nvSpPr>
        <p:spPr bwMode="auto">
          <a:xfrm>
            <a:off x="5880100" y="3267076"/>
            <a:ext cx="1588" cy="377825"/>
          </a:xfrm>
          <a:prstGeom prst="line">
            <a:avLst/>
          </a:prstGeom>
          <a:noFill/>
          <a:ln w="76320">
            <a:solidFill>
              <a:srgbClr val="660033"/>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261" name="AutoShape 22">
            <a:extLst>
              <a:ext uri="{FF2B5EF4-FFF2-40B4-BE49-F238E27FC236}">
                <a16:creationId xmlns:a16="http://schemas.microsoft.com/office/drawing/2014/main" id="{15DEEE2F-67E3-BBE7-7235-2A18CEC177B3}"/>
              </a:ext>
            </a:extLst>
          </p:cNvPr>
          <p:cNvSpPr>
            <a:spLocks noChangeArrowheads="1"/>
          </p:cNvSpPr>
          <p:nvPr/>
        </p:nvSpPr>
        <p:spPr bwMode="auto">
          <a:xfrm>
            <a:off x="4368801" y="3321051"/>
            <a:ext cx="2862263" cy="2106613"/>
          </a:xfrm>
          <a:prstGeom prst="irregularSeal2">
            <a:avLst/>
          </a:prstGeom>
          <a:solidFill>
            <a:srgbClr val="CC99FF"/>
          </a:solidFill>
          <a:ln w="44280">
            <a:solidFill>
              <a:srgbClr val="660033"/>
            </a:solidFill>
            <a:miter lim="800000"/>
            <a:headEnd/>
            <a:tailEnd/>
          </a:ln>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en-US" altLang="en-US" sz="1800">
              <a:solidFill>
                <a:srgbClr val="000000"/>
              </a:solidFill>
              <a:latin typeface="Arial" panose="020B0604020202020204" pitchFamily="34" charset="0"/>
              <a:cs typeface="Arial" panose="020B0604020202020204" pitchFamily="34" charset="0"/>
            </a:endParaRPr>
          </a:p>
        </p:txBody>
      </p:sp>
      <p:sp>
        <p:nvSpPr>
          <p:cNvPr id="10262" name="Text Box 23">
            <a:extLst>
              <a:ext uri="{FF2B5EF4-FFF2-40B4-BE49-F238E27FC236}">
                <a16:creationId xmlns:a16="http://schemas.microsoft.com/office/drawing/2014/main" id="{DA31C334-149A-B59C-B12E-4B79E769B1FE}"/>
              </a:ext>
            </a:extLst>
          </p:cNvPr>
          <p:cNvSpPr txBox="1">
            <a:spLocks noChangeArrowheads="1"/>
          </p:cNvSpPr>
          <p:nvPr/>
        </p:nvSpPr>
        <p:spPr bwMode="auto">
          <a:xfrm>
            <a:off x="5011738" y="3700463"/>
            <a:ext cx="1382712"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spAutoFit/>
          </a:bodyPr>
          <a:lstStyle>
            <a:lvl1pPr>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Comic Sans MS" panose="030F0702030302020204" pitchFamily="66" charset="0"/>
              </a:defRPr>
            </a:lvl1pPr>
            <a:lvl2pPr marL="742950" indent="-28575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Comic Sans MS" panose="030F0702030302020204" pitchFamily="66" charset="0"/>
              </a:defRPr>
            </a:lvl2pPr>
            <a:lvl3pPr marL="11430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omic Sans MS" panose="030F0702030302020204" pitchFamily="66" charset="0"/>
              </a:defRPr>
            </a:lvl3pPr>
            <a:lvl4pPr marL="16002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4pPr>
            <a:lvl5pPr marL="2057400" indent="-228600">
              <a:spcBef>
                <a:spcPct val="20000"/>
              </a:spcBef>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mic Sans MS" panose="030F0702030302020204" pitchFamily="66" charset="0"/>
              </a:defRPr>
            </a:lvl9pPr>
          </a:lstStyle>
          <a:p>
            <a:pPr eaLnBrk="1" hangingPunct="1">
              <a:spcBef>
                <a:spcPct val="0"/>
              </a:spcBef>
              <a:buFontTx/>
              <a:buNone/>
            </a:pPr>
            <a:r>
              <a:rPr lang="en-GB" altLang="en-US" sz="1800">
                <a:solidFill>
                  <a:srgbClr val="660033"/>
                </a:solidFill>
                <a:latin typeface="Arial" panose="020B0604020202020204" pitchFamily="34" charset="0"/>
                <a:cs typeface="Arial" panose="020B0604020202020204" pitchFamily="34" charset="0"/>
              </a:rPr>
              <a:t> </a:t>
            </a:r>
          </a:p>
          <a:p>
            <a:pPr eaLnBrk="1" hangingPunct="1">
              <a:spcBef>
                <a:spcPct val="0"/>
              </a:spcBef>
              <a:buFontTx/>
              <a:buNone/>
            </a:pPr>
            <a:r>
              <a:rPr lang="en-GB" altLang="en-US" sz="1800">
                <a:solidFill>
                  <a:srgbClr val="660033"/>
                </a:solidFill>
                <a:latin typeface="Arial" panose="020B0604020202020204" pitchFamily="34" charset="0"/>
                <a:cs typeface="Arial" panose="020B0604020202020204" pitchFamily="34" charset="0"/>
              </a:rPr>
              <a:t>  Don’t like self</a:t>
            </a:r>
          </a:p>
        </p:txBody>
      </p:sp>
      <p:sp>
        <p:nvSpPr>
          <p:cNvPr id="25" name="Arc 24">
            <a:extLst>
              <a:ext uri="{FF2B5EF4-FFF2-40B4-BE49-F238E27FC236}">
                <a16:creationId xmlns:a16="http://schemas.microsoft.com/office/drawing/2014/main" id="{2B7205D6-AE2B-8682-E859-CA11EE963AF7}"/>
              </a:ext>
            </a:extLst>
          </p:cNvPr>
          <p:cNvSpPr/>
          <p:nvPr/>
        </p:nvSpPr>
        <p:spPr>
          <a:xfrm rot="5400000" flipH="1" flipV="1">
            <a:off x="3341688" y="627063"/>
            <a:ext cx="4344988" cy="5688013"/>
          </a:xfrm>
          <a:prstGeom prst="arc">
            <a:avLst>
              <a:gd name="adj1" fmla="val 17521853"/>
              <a:gd name="adj2" fmla="val 4877369"/>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spcFirstLastPara="1" anchor="ctr">
            <a:prstTxWarp prst="textArchUp">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endParaRPr lang="en-GB" sz="1350"/>
          </a:p>
        </p:txBody>
      </p:sp>
      <p:graphicFrame>
        <p:nvGraphicFramePr>
          <p:cNvPr id="3" name="Diagram 2">
            <a:extLst>
              <a:ext uri="{FF2B5EF4-FFF2-40B4-BE49-F238E27FC236}">
                <a16:creationId xmlns:a16="http://schemas.microsoft.com/office/drawing/2014/main" id="{7E9B983C-DD45-C7C5-683D-F81480F09C30}"/>
              </a:ext>
            </a:extLst>
          </p:cNvPr>
          <p:cNvGraphicFramePr/>
          <p:nvPr/>
        </p:nvGraphicFramePr>
        <p:xfrm>
          <a:off x="7799868" y="6895712"/>
          <a:ext cx="6047581" cy="276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a:extLst>
              <a:ext uri="{FF2B5EF4-FFF2-40B4-BE49-F238E27FC236}">
                <a16:creationId xmlns:a16="http://schemas.microsoft.com/office/drawing/2014/main" id="{EEFCC975-B5DC-E9DD-8532-DD28E5A0944D}"/>
              </a:ext>
            </a:extLst>
          </p:cNvPr>
          <p:cNvSpPr/>
          <p:nvPr/>
        </p:nvSpPr>
        <p:spPr>
          <a:xfrm>
            <a:off x="2838451" y="1014981"/>
            <a:ext cx="5860706" cy="2106215"/>
          </a:xfrm>
          <a:prstGeom prst="rect">
            <a:avLst/>
          </a:prstGeom>
        </p:spPr>
        <p:txBody>
          <a:bodyPr spcFirstLastPara="1">
            <a:prstTxWarp prst="textArchUp">
              <a:avLst>
                <a:gd name="adj" fmla="val 10485697"/>
              </a:avLst>
            </a:prstTxWarp>
            <a:spAutoFit/>
          </a:bodyPr>
          <a:lstStyle/>
          <a:p>
            <a:pPr>
              <a:defRPr/>
            </a:pPr>
            <a:r>
              <a:rPr lang="en-GB" b="1" dirty="0"/>
              <a:t>                         Everything you are good at: good relationships.  </a:t>
            </a:r>
          </a:p>
          <a:p>
            <a:pPr>
              <a:defRPr/>
            </a:pPr>
            <a:r>
              <a:rPr lang="en-GB" b="1" dirty="0"/>
              <a:t>       what you  can do, or are passionate about   </a:t>
            </a:r>
          </a:p>
        </p:txBody>
      </p:sp>
      <p:sp>
        <p:nvSpPr>
          <p:cNvPr id="2" name="Rectangle 1">
            <a:extLst>
              <a:ext uri="{FF2B5EF4-FFF2-40B4-BE49-F238E27FC236}">
                <a16:creationId xmlns:a16="http://schemas.microsoft.com/office/drawing/2014/main" id="{E3A9E227-CE3D-5CF9-807F-3E91F53EA09C}"/>
              </a:ext>
            </a:extLst>
          </p:cNvPr>
          <p:cNvSpPr/>
          <p:nvPr/>
        </p:nvSpPr>
        <p:spPr>
          <a:xfrm>
            <a:off x="4199079" y="1019032"/>
            <a:ext cx="3075268" cy="1218710"/>
          </a:xfrm>
          <a:prstGeom prst="rect">
            <a:avLst/>
          </a:prstGeom>
        </p:spPr>
        <p:txBody>
          <a:bodyPr spcFirstLastPara="1" wrap="none">
            <a:prstTxWarp prst="textArchUp">
              <a:avLst>
                <a:gd name="adj" fmla="val 10868443"/>
              </a:avLst>
            </a:prstTxWarp>
            <a:spAutoFit/>
          </a:bodyPr>
          <a:lstStyle/>
          <a:p>
            <a:pPr>
              <a:defRPr/>
            </a:pPr>
            <a:r>
              <a:rPr lang="en-GB" b="1" dirty="0"/>
              <a:t>     </a:t>
            </a:r>
            <a:endParaRPr lang="en-GB" dirty="0"/>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4C3CA4-3048-A650-BD01-36660764D312}"/>
              </a:ext>
            </a:extLst>
          </p:cNvPr>
          <p:cNvSpPr>
            <a:spLocks noGrp="1"/>
          </p:cNvSpPr>
          <p:nvPr>
            <p:ph type="title"/>
          </p:nvPr>
        </p:nvSpPr>
        <p:spPr/>
        <p:txBody>
          <a:bodyPr/>
          <a:lstStyle/>
          <a:p>
            <a:r>
              <a:rPr lang="en-GB" dirty="0"/>
              <a:t>Practice between Sessions –Something you can help your patients with </a:t>
            </a:r>
          </a:p>
        </p:txBody>
      </p:sp>
      <p:sp>
        <p:nvSpPr>
          <p:cNvPr id="5" name="Content Placeholder 4">
            <a:extLst>
              <a:ext uri="{FF2B5EF4-FFF2-40B4-BE49-F238E27FC236}">
                <a16:creationId xmlns:a16="http://schemas.microsoft.com/office/drawing/2014/main" id="{ECF1AF6A-A6E4-CF9D-E212-C37F202899EF}"/>
              </a:ext>
            </a:extLst>
          </p:cNvPr>
          <p:cNvSpPr>
            <a:spLocks noGrp="1"/>
          </p:cNvSpPr>
          <p:nvPr>
            <p:ph idx="1"/>
          </p:nvPr>
        </p:nvSpPr>
        <p:spPr>
          <a:xfrm>
            <a:off x="838200" y="2725445"/>
            <a:ext cx="10515600" cy="3451518"/>
          </a:xfrm>
        </p:spPr>
        <p:txBody>
          <a:bodyPr/>
          <a:lstStyle/>
          <a:p>
            <a:r>
              <a:rPr lang="en-GB" dirty="0"/>
              <a:t>Emphasis on doing things differently as a result of good friend advice – trying something they were avoiding etc.</a:t>
            </a:r>
          </a:p>
          <a:p>
            <a:pPr marL="0" indent="0">
              <a:buNone/>
            </a:pPr>
            <a:endParaRPr lang="en-GB" dirty="0"/>
          </a:p>
          <a:p>
            <a:r>
              <a:rPr lang="en-GB" dirty="0"/>
              <a:t>Noticing the internal dialogue and challenging it in a compassionate way – Ask: Would a good friend say that?</a:t>
            </a:r>
          </a:p>
          <a:p>
            <a:pPr marL="1828800" lvl="4" indent="0">
              <a:buNone/>
            </a:pPr>
            <a:r>
              <a:rPr lang="en-GB" sz="2800" dirty="0"/>
              <a:t>What would a good friend say?</a:t>
            </a:r>
          </a:p>
        </p:txBody>
      </p:sp>
    </p:spTree>
    <p:extLst>
      <p:ext uri="{BB962C8B-B14F-4D97-AF65-F5344CB8AC3E}">
        <p14:creationId xmlns:p14="http://schemas.microsoft.com/office/powerpoint/2010/main" val="3923630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1308</Words>
  <Application>Microsoft Office PowerPoint</Application>
  <PresentationFormat>Widescreen</PresentationFormat>
  <Paragraphs>162</Paragraphs>
  <Slides>14</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 Unicode MS</vt:lpstr>
      <vt:lpstr>Arial</vt:lpstr>
      <vt:lpstr>Calibri</vt:lpstr>
      <vt:lpstr>Calibri Light</vt:lpstr>
      <vt:lpstr>Symbol</vt:lpstr>
      <vt:lpstr>Times New Roman</vt:lpstr>
      <vt:lpstr>Office Theme</vt:lpstr>
      <vt:lpstr>COMPREHEND COPE AND CONNECT BITE-SIZED TRAINING   Bite Sized ‘Kinder to ourselves’</vt:lpstr>
      <vt:lpstr>Hacking into the internal dialogue</vt:lpstr>
      <vt:lpstr>‘Would you say that to a good friend?’</vt:lpstr>
      <vt:lpstr>THE THREAT SYSTEM AND THE SOCIAL/SAFETY SYSTEM</vt:lpstr>
      <vt:lpstr> Threat and Social Systems.</vt:lpstr>
      <vt:lpstr>Effect of Living with a bully: imagine a situation like wondering whether to go for a job interview, or when you have had some bad feedback…</vt:lpstr>
      <vt:lpstr>Effect of Living with Sympathetic Friend : imagine a situation like wondering whether to go for a job interview, or when you have had some bad feedback…</vt:lpstr>
      <vt:lpstr>PowerPoint Presentation</vt:lpstr>
      <vt:lpstr>Practice between Sessions –Something you can help your patients with </vt:lpstr>
      <vt:lpstr>Tackling the challenges</vt:lpstr>
      <vt:lpstr>PowerPoint Presentation</vt:lpstr>
      <vt:lpstr>PowerPoint Presentation</vt:lpstr>
      <vt:lpstr>The False Friend and the Honest Friend</vt:lpstr>
      <vt:lpstr>Your thoughts and your role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COMPREHEND COPE AND CONNECT BITE-SIZED TRAINING   Bite Sized ‘Kinder to ourselves’</dc:title>
  <dc:creator>Isabel Clarke</dc:creator>
  <cp:lastModifiedBy>Clarke, Isabel</cp:lastModifiedBy>
  <cp:revision>2</cp:revision>
  <dcterms:created xsi:type="dcterms:W3CDTF">2024-11-02T09:20:18Z</dcterms:created>
  <dcterms:modified xsi:type="dcterms:W3CDTF">2024-11-27T09:32:23Z</dcterms:modified>
</cp:coreProperties>
</file>