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3" d="100"/>
          <a:sy n="73" d="100"/>
        </p:scale>
        <p:origin x="40" y="2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3E91A2-8A84-4CF1-B26D-AA4A2B47E945}" type="datetimeFigureOut">
              <a:rPr lang="en-GB" smtClean="0"/>
              <a:t>15/11/2024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4C27E3-88E7-40FE-9216-D559B8C20C8D}" type="slidenum">
              <a:rPr lang="en-GB" smtClean="0"/>
              <a:t>‹#›</a:t>
            </a:fld>
            <a:endParaRPr lang="en-GB"/>
          </a:p>
        </p:txBody>
      </p:sp>
    </p:spTree>
    <p:extLst>
      <p:ext uri="{BB962C8B-B14F-4D97-AF65-F5344CB8AC3E}">
        <p14:creationId xmlns:p14="http://schemas.microsoft.com/office/powerpoint/2010/main" val="1903664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FECC28-B7A1-4DC7-8480-D0CD6422A2C2}" type="slidenum">
              <a:rPr lang="en-GB" smtClean="0"/>
              <a:pPr/>
              <a:t>1</a:t>
            </a:fld>
            <a:endParaRPr lang="en-GB"/>
          </a:p>
        </p:txBody>
      </p:sp>
    </p:spTree>
    <p:extLst>
      <p:ext uri="{BB962C8B-B14F-4D97-AF65-F5344CB8AC3E}">
        <p14:creationId xmlns:p14="http://schemas.microsoft.com/office/powerpoint/2010/main" val="338693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04C27E3-88E7-40FE-9216-D559B8C20C8D}" type="slidenum">
              <a:rPr lang="en-GB" smtClean="0"/>
              <a:t>2</a:t>
            </a:fld>
            <a:endParaRPr lang="en-GB"/>
          </a:p>
        </p:txBody>
      </p:sp>
    </p:spTree>
    <p:extLst>
      <p:ext uri="{BB962C8B-B14F-4D97-AF65-F5344CB8AC3E}">
        <p14:creationId xmlns:p14="http://schemas.microsoft.com/office/powerpoint/2010/main" val="2746085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 the groups linked to CCC aim to reinforce the central rationale of the States of Mind. Key idea – helping people not to be controlled by Emotion Mind, the Past and the Body, but take control for themselves and in their real best interest. The place to start is always Wise Mind. Get there by bringing down arousal (breathing, relaxation, pleasant activity) or raising it – concentrated activity in the present – word search and jig saw for starters.</a:t>
            </a:r>
          </a:p>
        </p:txBody>
      </p:sp>
      <p:sp>
        <p:nvSpPr>
          <p:cNvPr id="4" name="Slide Number Placeholder 3"/>
          <p:cNvSpPr>
            <a:spLocks noGrp="1"/>
          </p:cNvSpPr>
          <p:nvPr>
            <p:ph type="sldNum" sz="quarter" idx="5"/>
          </p:nvPr>
        </p:nvSpPr>
        <p:spPr/>
        <p:txBody>
          <a:bodyPr/>
          <a:lstStyle/>
          <a:p>
            <a:fld id="{504C27E3-88E7-40FE-9216-D559B8C20C8D}" type="slidenum">
              <a:rPr lang="en-GB" smtClean="0"/>
              <a:t>3</a:t>
            </a:fld>
            <a:endParaRPr lang="en-GB"/>
          </a:p>
        </p:txBody>
      </p:sp>
    </p:spTree>
    <p:extLst>
      <p:ext uri="{BB962C8B-B14F-4D97-AF65-F5344CB8AC3E}">
        <p14:creationId xmlns:p14="http://schemas.microsoft.com/office/powerpoint/2010/main" val="3936954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Discussion on how this could be used to help someone deal with urges to self harm etc. If time, illustrate mindfulness of an emotion (brief delivery) to get the idea of reducing the emotion to an event in the body.</a:t>
            </a:r>
          </a:p>
        </p:txBody>
      </p:sp>
      <p:sp>
        <p:nvSpPr>
          <p:cNvPr id="4" name="Slide Number Placeholder 3"/>
          <p:cNvSpPr>
            <a:spLocks noGrp="1"/>
          </p:cNvSpPr>
          <p:nvPr>
            <p:ph type="sldNum" sz="quarter" idx="5"/>
          </p:nvPr>
        </p:nvSpPr>
        <p:spPr/>
        <p:txBody>
          <a:bodyPr/>
          <a:lstStyle/>
          <a:p>
            <a:fld id="{504C27E3-88E7-40FE-9216-D559B8C20C8D}" type="slidenum">
              <a:rPr lang="en-GB" smtClean="0"/>
              <a:t>4</a:t>
            </a:fld>
            <a:endParaRPr lang="en-GB"/>
          </a:p>
        </p:txBody>
      </p:sp>
    </p:spTree>
    <p:extLst>
      <p:ext uri="{BB962C8B-B14F-4D97-AF65-F5344CB8AC3E}">
        <p14:creationId xmlns:p14="http://schemas.microsoft.com/office/powerpoint/2010/main" val="1442933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Discussion on how staff might support their patients to face and express their feelings safely  - </a:t>
            </a:r>
            <a:r>
              <a:rPr lang="en-GB" dirty="0" err="1"/>
              <a:t>eg.</a:t>
            </a:r>
            <a:r>
              <a:rPr lang="en-GB" dirty="0"/>
              <a:t> support tears for sadness; physical and creative activity for anger; facing and planning to master fear at a manageable pace etc.</a:t>
            </a:r>
          </a:p>
        </p:txBody>
      </p:sp>
      <p:sp>
        <p:nvSpPr>
          <p:cNvPr id="4" name="Slide Number Placeholder 3"/>
          <p:cNvSpPr>
            <a:spLocks noGrp="1"/>
          </p:cNvSpPr>
          <p:nvPr>
            <p:ph type="sldNum" sz="quarter" idx="5"/>
          </p:nvPr>
        </p:nvSpPr>
        <p:spPr/>
        <p:txBody>
          <a:bodyPr/>
          <a:lstStyle/>
          <a:p>
            <a:fld id="{504C27E3-88E7-40FE-9216-D559B8C20C8D}" type="slidenum">
              <a:rPr lang="en-GB" smtClean="0"/>
              <a:t>5</a:t>
            </a:fld>
            <a:endParaRPr lang="en-GB"/>
          </a:p>
        </p:txBody>
      </p:sp>
    </p:spTree>
    <p:extLst>
      <p:ext uri="{BB962C8B-B14F-4D97-AF65-F5344CB8AC3E}">
        <p14:creationId xmlns:p14="http://schemas.microsoft.com/office/powerpoint/2010/main" val="3335325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 this point and come up with examples from current patients.</a:t>
            </a:r>
          </a:p>
        </p:txBody>
      </p:sp>
      <p:sp>
        <p:nvSpPr>
          <p:cNvPr id="4" name="Slide Number Placeholder 3"/>
          <p:cNvSpPr>
            <a:spLocks noGrp="1"/>
          </p:cNvSpPr>
          <p:nvPr>
            <p:ph type="sldNum" sz="quarter" idx="5"/>
          </p:nvPr>
        </p:nvSpPr>
        <p:spPr/>
        <p:txBody>
          <a:bodyPr/>
          <a:lstStyle/>
          <a:p>
            <a:fld id="{504C27E3-88E7-40FE-9216-D559B8C20C8D}" type="slidenum">
              <a:rPr lang="en-GB" smtClean="0"/>
              <a:t>6</a:t>
            </a:fld>
            <a:endParaRPr lang="en-GB"/>
          </a:p>
        </p:txBody>
      </p:sp>
    </p:spTree>
    <p:extLst>
      <p:ext uri="{BB962C8B-B14F-4D97-AF65-F5344CB8AC3E}">
        <p14:creationId xmlns:p14="http://schemas.microsoft.com/office/powerpoint/2010/main" val="2550780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Discussion on how staff can support people with this on the ward, suggest things.</a:t>
            </a:r>
          </a:p>
        </p:txBody>
      </p:sp>
      <p:sp>
        <p:nvSpPr>
          <p:cNvPr id="4" name="Slide Number Placeholder 3"/>
          <p:cNvSpPr>
            <a:spLocks noGrp="1"/>
          </p:cNvSpPr>
          <p:nvPr>
            <p:ph type="sldNum" sz="quarter" idx="5"/>
          </p:nvPr>
        </p:nvSpPr>
        <p:spPr/>
        <p:txBody>
          <a:bodyPr/>
          <a:lstStyle/>
          <a:p>
            <a:fld id="{504C27E3-88E7-40FE-9216-D559B8C20C8D}" type="slidenum">
              <a:rPr lang="en-GB" smtClean="0"/>
              <a:t>7</a:t>
            </a:fld>
            <a:endParaRPr lang="en-GB"/>
          </a:p>
        </p:txBody>
      </p:sp>
    </p:spTree>
    <p:extLst>
      <p:ext uri="{BB962C8B-B14F-4D97-AF65-F5344CB8AC3E}">
        <p14:creationId xmlns:p14="http://schemas.microsoft.com/office/powerpoint/2010/main" val="949759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Use the case of someone on the ward with relationship issues to illustrate how this works.</a:t>
            </a:r>
          </a:p>
        </p:txBody>
      </p:sp>
      <p:sp>
        <p:nvSpPr>
          <p:cNvPr id="4" name="Slide Number Placeholder 3"/>
          <p:cNvSpPr>
            <a:spLocks noGrp="1"/>
          </p:cNvSpPr>
          <p:nvPr>
            <p:ph type="sldNum" sz="quarter" idx="5"/>
          </p:nvPr>
        </p:nvSpPr>
        <p:spPr/>
        <p:txBody>
          <a:bodyPr/>
          <a:lstStyle/>
          <a:p>
            <a:fld id="{504C27E3-88E7-40FE-9216-D559B8C20C8D}" type="slidenum">
              <a:rPr lang="en-GB" smtClean="0"/>
              <a:t>8</a:t>
            </a:fld>
            <a:endParaRPr lang="en-GB"/>
          </a:p>
        </p:txBody>
      </p:sp>
    </p:spTree>
    <p:extLst>
      <p:ext uri="{BB962C8B-B14F-4D97-AF65-F5344CB8AC3E}">
        <p14:creationId xmlns:p14="http://schemas.microsoft.com/office/powerpoint/2010/main" val="1740130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C8A5-64E9-8057-0CC8-2F897B2DD9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A40186A-B017-067C-7260-C9C05B543D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A504FB5-B13F-ADEE-3E02-D253482077BE}"/>
              </a:ext>
            </a:extLst>
          </p:cNvPr>
          <p:cNvSpPr>
            <a:spLocks noGrp="1"/>
          </p:cNvSpPr>
          <p:nvPr>
            <p:ph type="dt" sz="half" idx="10"/>
          </p:nvPr>
        </p:nvSpPr>
        <p:spPr/>
        <p:txBody>
          <a:bodyPr/>
          <a:lstStyle/>
          <a:p>
            <a:fld id="{0F102639-35AF-43FE-88BB-E7B73FB23374}" type="datetimeFigureOut">
              <a:rPr lang="en-GB" smtClean="0"/>
              <a:t>15/11/2024</a:t>
            </a:fld>
            <a:endParaRPr lang="en-GB"/>
          </a:p>
        </p:txBody>
      </p:sp>
      <p:sp>
        <p:nvSpPr>
          <p:cNvPr id="5" name="Footer Placeholder 4">
            <a:extLst>
              <a:ext uri="{FF2B5EF4-FFF2-40B4-BE49-F238E27FC236}">
                <a16:creationId xmlns:a16="http://schemas.microsoft.com/office/drawing/2014/main" id="{0FBA9BA1-5422-D6F3-B9D7-22A1B65359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258430-231B-8A56-1DBA-EAFF0D5F73A7}"/>
              </a:ext>
            </a:extLst>
          </p:cNvPr>
          <p:cNvSpPr>
            <a:spLocks noGrp="1"/>
          </p:cNvSpPr>
          <p:nvPr>
            <p:ph type="sldNum" sz="quarter" idx="12"/>
          </p:nvPr>
        </p:nvSpPr>
        <p:spPr/>
        <p:txBody>
          <a:bodyPr/>
          <a:lstStyle/>
          <a:p>
            <a:fld id="{ADE80D35-E7F1-46B8-B321-9B8FAD379B82}" type="slidenum">
              <a:rPr lang="en-GB" smtClean="0"/>
              <a:t>‹#›</a:t>
            </a:fld>
            <a:endParaRPr lang="en-GB"/>
          </a:p>
        </p:txBody>
      </p:sp>
    </p:spTree>
    <p:extLst>
      <p:ext uri="{BB962C8B-B14F-4D97-AF65-F5344CB8AC3E}">
        <p14:creationId xmlns:p14="http://schemas.microsoft.com/office/powerpoint/2010/main" val="1061397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048D0-0A5F-B50F-2E0D-FB93DD5814E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7DBA979-802D-94F1-4567-6B73715CE1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CA6A1F-601B-BD2C-D770-FC756219B1B7}"/>
              </a:ext>
            </a:extLst>
          </p:cNvPr>
          <p:cNvSpPr>
            <a:spLocks noGrp="1"/>
          </p:cNvSpPr>
          <p:nvPr>
            <p:ph type="dt" sz="half" idx="10"/>
          </p:nvPr>
        </p:nvSpPr>
        <p:spPr/>
        <p:txBody>
          <a:bodyPr/>
          <a:lstStyle/>
          <a:p>
            <a:fld id="{0F102639-35AF-43FE-88BB-E7B73FB23374}" type="datetimeFigureOut">
              <a:rPr lang="en-GB" smtClean="0"/>
              <a:t>15/11/2024</a:t>
            </a:fld>
            <a:endParaRPr lang="en-GB"/>
          </a:p>
        </p:txBody>
      </p:sp>
      <p:sp>
        <p:nvSpPr>
          <p:cNvPr id="5" name="Footer Placeholder 4">
            <a:extLst>
              <a:ext uri="{FF2B5EF4-FFF2-40B4-BE49-F238E27FC236}">
                <a16:creationId xmlns:a16="http://schemas.microsoft.com/office/drawing/2014/main" id="{B2A2FB1A-6788-F72E-7E96-FBF72C0471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B87C26-5899-4B86-23EE-19307313FFAE}"/>
              </a:ext>
            </a:extLst>
          </p:cNvPr>
          <p:cNvSpPr>
            <a:spLocks noGrp="1"/>
          </p:cNvSpPr>
          <p:nvPr>
            <p:ph type="sldNum" sz="quarter" idx="12"/>
          </p:nvPr>
        </p:nvSpPr>
        <p:spPr/>
        <p:txBody>
          <a:bodyPr/>
          <a:lstStyle/>
          <a:p>
            <a:fld id="{ADE80D35-E7F1-46B8-B321-9B8FAD379B82}" type="slidenum">
              <a:rPr lang="en-GB" smtClean="0"/>
              <a:t>‹#›</a:t>
            </a:fld>
            <a:endParaRPr lang="en-GB"/>
          </a:p>
        </p:txBody>
      </p:sp>
    </p:spTree>
    <p:extLst>
      <p:ext uri="{BB962C8B-B14F-4D97-AF65-F5344CB8AC3E}">
        <p14:creationId xmlns:p14="http://schemas.microsoft.com/office/powerpoint/2010/main" val="2762431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8D01FE-B86A-89DD-8D83-9570123007E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51DA783-DC31-80EE-699C-EE37400951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F9B74C-48F6-DB13-5CB8-062721E19F9B}"/>
              </a:ext>
            </a:extLst>
          </p:cNvPr>
          <p:cNvSpPr>
            <a:spLocks noGrp="1"/>
          </p:cNvSpPr>
          <p:nvPr>
            <p:ph type="dt" sz="half" idx="10"/>
          </p:nvPr>
        </p:nvSpPr>
        <p:spPr/>
        <p:txBody>
          <a:bodyPr/>
          <a:lstStyle/>
          <a:p>
            <a:fld id="{0F102639-35AF-43FE-88BB-E7B73FB23374}" type="datetimeFigureOut">
              <a:rPr lang="en-GB" smtClean="0"/>
              <a:t>15/11/2024</a:t>
            </a:fld>
            <a:endParaRPr lang="en-GB"/>
          </a:p>
        </p:txBody>
      </p:sp>
      <p:sp>
        <p:nvSpPr>
          <p:cNvPr id="5" name="Footer Placeholder 4">
            <a:extLst>
              <a:ext uri="{FF2B5EF4-FFF2-40B4-BE49-F238E27FC236}">
                <a16:creationId xmlns:a16="http://schemas.microsoft.com/office/drawing/2014/main" id="{FEA676F8-3DEB-5739-1C3C-715380F3BF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1DB6E6-292F-5E56-75C4-35B717780017}"/>
              </a:ext>
            </a:extLst>
          </p:cNvPr>
          <p:cNvSpPr>
            <a:spLocks noGrp="1"/>
          </p:cNvSpPr>
          <p:nvPr>
            <p:ph type="sldNum" sz="quarter" idx="12"/>
          </p:nvPr>
        </p:nvSpPr>
        <p:spPr/>
        <p:txBody>
          <a:bodyPr/>
          <a:lstStyle/>
          <a:p>
            <a:fld id="{ADE80D35-E7F1-46B8-B321-9B8FAD379B82}" type="slidenum">
              <a:rPr lang="en-GB" smtClean="0"/>
              <a:t>‹#›</a:t>
            </a:fld>
            <a:endParaRPr lang="en-GB"/>
          </a:p>
        </p:txBody>
      </p:sp>
    </p:spTree>
    <p:extLst>
      <p:ext uri="{BB962C8B-B14F-4D97-AF65-F5344CB8AC3E}">
        <p14:creationId xmlns:p14="http://schemas.microsoft.com/office/powerpoint/2010/main" val="1859548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3269A-3AB2-D95E-B4DA-E80DC033EB1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FB19C49-2EA9-78FA-9636-FECA35C4C6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D6E477-02AF-41C3-5BD0-D09B7C2F76B7}"/>
              </a:ext>
            </a:extLst>
          </p:cNvPr>
          <p:cNvSpPr>
            <a:spLocks noGrp="1"/>
          </p:cNvSpPr>
          <p:nvPr>
            <p:ph type="dt" sz="half" idx="10"/>
          </p:nvPr>
        </p:nvSpPr>
        <p:spPr/>
        <p:txBody>
          <a:bodyPr/>
          <a:lstStyle/>
          <a:p>
            <a:fld id="{0F102639-35AF-43FE-88BB-E7B73FB23374}" type="datetimeFigureOut">
              <a:rPr lang="en-GB" smtClean="0"/>
              <a:t>15/11/2024</a:t>
            </a:fld>
            <a:endParaRPr lang="en-GB"/>
          </a:p>
        </p:txBody>
      </p:sp>
      <p:sp>
        <p:nvSpPr>
          <p:cNvPr id="5" name="Footer Placeholder 4">
            <a:extLst>
              <a:ext uri="{FF2B5EF4-FFF2-40B4-BE49-F238E27FC236}">
                <a16:creationId xmlns:a16="http://schemas.microsoft.com/office/drawing/2014/main" id="{EF6589C4-8561-6A22-8A4C-00BDC7D1A5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4EC7E7-59B2-C722-23AC-94845AABDA10}"/>
              </a:ext>
            </a:extLst>
          </p:cNvPr>
          <p:cNvSpPr>
            <a:spLocks noGrp="1"/>
          </p:cNvSpPr>
          <p:nvPr>
            <p:ph type="sldNum" sz="quarter" idx="12"/>
          </p:nvPr>
        </p:nvSpPr>
        <p:spPr/>
        <p:txBody>
          <a:bodyPr/>
          <a:lstStyle/>
          <a:p>
            <a:fld id="{ADE80D35-E7F1-46B8-B321-9B8FAD379B82}" type="slidenum">
              <a:rPr lang="en-GB" smtClean="0"/>
              <a:t>‹#›</a:t>
            </a:fld>
            <a:endParaRPr lang="en-GB"/>
          </a:p>
        </p:txBody>
      </p:sp>
    </p:spTree>
    <p:extLst>
      <p:ext uri="{BB962C8B-B14F-4D97-AF65-F5344CB8AC3E}">
        <p14:creationId xmlns:p14="http://schemas.microsoft.com/office/powerpoint/2010/main" val="1861733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102EC-8DDD-26D5-A693-DB14B23E7D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C9430B3-02ED-CD9B-99ED-5381DF8349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EA595B-7BFB-123C-516A-48C65DB956C3}"/>
              </a:ext>
            </a:extLst>
          </p:cNvPr>
          <p:cNvSpPr>
            <a:spLocks noGrp="1"/>
          </p:cNvSpPr>
          <p:nvPr>
            <p:ph type="dt" sz="half" idx="10"/>
          </p:nvPr>
        </p:nvSpPr>
        <p:spPr/>
        <p:txBody>
          <a:bodyPr/>
          <a:lstStyle/>
          <a:p>
            <a:fld id="{0F102639-35AF-43FE-88BB-E7B73FB23374}" type="datetimeFigureOut">
              <a:rPr lang="en-GB" smtClean="0"/>
              <a:t>15/11/2024</a:t>
            </a:fld>
            <a:endParaRPr lang="en-GB"/>
          </a:p>
        </p:txBody>
      </p:sp>
      <p:sp>
        <p:nvSpPr>
          <p:cNvPr id="5" name="Footer Placeholder 4">
            <a:extLst>
              <a:ext uri="{FF2B5EF4-FFF2-40B4-BE49-F238E27FC236}">
                <a16:creationId xmlns:a16="http://schemas.microsoft.com/office/drawing/2014/main" id="{4361AC39-F912-396C-34F3-2F805E7572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4BF985-B1B9-C013-CED1-DB557AB1F4D4}"/>
              </a:ext>
            </a:extLst>
          </p:cNvPr>
          <p:cNvSpPr>
            <a:spLocks noGrp="1"/>
          </p:cNvSpPr>
          <p:nvPr>
            <p:ph type="sldNum" sz="quarter" idx="12"/>
          </p:nvPr>
        </p:nvSpPr>
        <p:spPr/>
        <p:txBody>
          <a:bodyPr/>
          <a:lstStyle/>
          <a:p>
            <a:fld id="{ADE80D35-E7F1-46B8-B321-9B8FAD379B82}" type="slidenum">
              <a:rPr lang="en-GB" smtClean="0"/>
              <a:t>‹#›</a:t>
            </a:fld>
            <a:endParaRPr lang="en-GB"/>
          </a:p>
        </p:txBody>
      </p:sp>
    </p:spTree>
    <p:extLst>
      <p:ext uri="{BB962C8B-B14F-4D97-AF65-F5344CB8AC3E}">
        <p14:creationId xmlns:p14="http://schemas.microsoft.com/office/powerpoint/2010/main" val="4213558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36798-A982-88E9-418E-D9A8F206AC2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CB7AB8F-B527-CAD1-19B6-1C0CA9ECF0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FB0A69D-70C1-CFA4-5170-ED5E03049A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E6899DE-FE25-7493-F120-3212F16CA004}"/>
              </a:ext>
            </a:extLst>
          </p:cNvPr>
          <p:cNvSpPr>
            <a:spLocks noGrp="1"/>
          </p:cNvSpPr>
          <p:nvPr>
            <p:ph type="dt" sz="half" idx="10"/>
          </p:nvPr>
        </p:nvSpPr>
        <p:spPr/>
        <p:txBody>
          <a:bodyPr/>
          <a:lstStyle/>
          <a:p>
            <a:fld id="{0F102639-35AF-43FE-88BB-E7B73FB23374}" type="datetimeFigureOut">
              <a:rPr lang="en-GB" smtClean="0"/>
              <a:t>15/11/2024</a:t>
            </a:fld>
            <a:endParaRPr lang="en-GB"/>
          </a:p>
        </p:txBody>
      </p:sp>
      <p:sp>
        <p:nvSpPr>
          <p:cNvPr id="6" name="Footer Placeholder 5">
            <a:extLst>
              <a:ext uri="{FF2B5EF4-FFF2-40B4-BE49-F238E27FC236}">
                <a16:creationId xmlns:a16="http://schemas.microsoft.com/office/drawing/2014/main" id="{7179A1ED-1D4B-E933-3C51-2F2876E6525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71B173-54BD-F1C7-3324-A6E2372A1D50}"/>
              </a:ext>
            </a:extLst>
          </p:cNvPr>
          <p:cNvSpPr>
            <a:spLocks noGrp="1"/>
          </p:cNvSpPr>
          <p:nvPr>
            <p:ph type="sldNum" sz="quarter" idx="12"/>
          </p:nvPr>
        </p:nvSpPr>
        <p:spPr/>
        <p:txBody>
          <a:bodyPr/>
          <a:lstStyle/>
          <a:p>
            <a:fld id="{ADE80D35-E7F1-46B8-B321-9B8FAD379B82}" type="slidenum">
              <a:rPr lang="en-GB" smtClean="0"/>
              <a:t>‹#›</a:t>
            </a:fld>
            <a:endParaRPr lang="en-GB"/>
          </a:p>
        </p:txBody>
      </p:sp>
    </p:spTree>
    <p:extLst>
      <p:ext uri="{BB962C8B-B14F-4D97-AF65-F5344CB8AC3E}">
        <p14:creationId xmlns:p14="http://schemas.microsoft.com/office/powerpoint/2010/main" val="1829416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52587-7746-3F86-F1EA-62238E1BBC4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B28A695-175B-DD61-E8A6-3F5E472774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3826F3C-C5F0-9ECC-6ABF-62213D9655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6F4D73-DDEB-E97C-80DA-695C63537C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248EFC-EB62-CE85-3D41-7CD6214203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C1EEC47-59C1-F325-45E6-B77A3E97145D}"/>
              </a:ext>
            </a:extLst>
          </p:cNvPr>
          <p:cNvSpPr>
            <a:spLocks noGrp="1"/>
          </p:cNvSpPr>
          <p:nvPr>
            <p:ph type="dt" sz="half" idx="10"/>
          </p:nvPr>
        </p:nvSpPr>
        <p:spPr/>
        <p:txBody>
          <a:bodyPr/>
          <a:lstStyle/>
          <a:p>
            <a:fld id="{0F102639-35AF-43FE-88BB-E7B73FB23374}" type="datetimeFigureOut">
              <a:rPr lang="en-GB" smtClean="0"/>
              <a:t>15/11/2024</a:t>
            </a:fld>
            <a:endParaRPr lang="en-GB"/>
          </a:p>
        </p:txBody>
      </p:sp>
      <p:sp>
        <p:nvSpPr>
          <p:cNvPr id="8" name="Footer Placeholder 7">
            <a:extLst>
              <a:ext uri="{FF2B5EF4-FFF2-40B4-BE49-F238E27FC236}">
                <a16:creationId xmlns:a16="http://schemas.microsoft.com/office/drawing/2014/main" id="{F7E94E1B-10CD-D713-BDB7-0C4276D27DC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55A7D66-4252-0F83-4407-EA456BA5471C}"/>
              </a:ext>
            </a:extLst>
          </p:cNvPr>
          <p:cNvSpPr>
            <a:spLocks noGrp="1"/>
          </p:cNvSpPr>
          <p:nvPr>
            <p:ph type="sldNum" sz="quarter" idx="12"/>
          </p:nvPr>
        </p:nvSpPr>
        <p:spPr/>
        <p:txBody>
          <a:bodyPr/>
          <a:lstStyle/>
          <a:p>
            <a:fld id="{ADE80D35-E7F1-46B8-B321-9B8FAD379B82}" type="slidenum">
              <a:rPr lang="en-GB" smtClean="0"/>
              <a:t>‹#›</a:t>
            </a:fld>
            <a:endParaRPr lang="en-GB"/>
          </a:p>
        </p:txBody>
      </p:sp>
    </p:spTree>
    <p:extLst>
      <p:ext uri="{BB962C8B-B14F-4D97-AF65-F5344CB8AC3E}">
        <p14:creationId xmlns:p14="http://schemas.microsoft.com/office/powerpoint/2010/main" val="3396328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E18B8-6257-8627-9C8D-41C90E1B654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24597AA-4AAA-100B-DF15-5FEC694267B0}"/>
              </a:ext>
            </a:extLst>
          </p:cNvPr>
          <p:cNvSpPr>
            <a:spLocks noGrp="1"/>
          </p:cNvSpPr>
          <p:nvPr>
            <p:ph type="dt" sz="half" idx="10"/>
          </p:nvPr>
        </p:nvSpPr>
        <p:spPr/>
        <p:txBody>
          <a:bodyPr/>
          <a:lstStyle/>
          <a:p>
            <a:fld id="{0F102639-35AF-43FE-88BB-E7B73FB23374}" type="datetimeFigureOut">
              <a:rPr lang="en-GB" smtClean="0"/>
              <a:t>15/11/2024</a:t>
            </a:fld>
            <a:endParaRPr lang="en-GB"/>
          </a:p>
        </p:txBody>
      </p:sp>
      <p:sp>
        <p:nvSpPr>
          <p:cNvPr id="4" name="Footer Placeholder 3">
            <a:extLst>
              <a:ext uri="{FF2B5EF4-FFF2-40B4-BE49-F238E27FC236}">
                <a16:creationId xmlns:a16="http://schemas.microsoft.com/office/drawing/2014/main" id="{DD8A87EA-EA42-D579-B7F1-92369112A9D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503CE47-CA39-AEE2-92D7-F1A1C657575A}"/>
              </a:ext>
            </a:extLst>
          </p:cNvPr>
          <p:cNvSpPr>
            <a:spLocks noGrp="1"/>
          </p:cNvSpPr>
          <p:nvPr>
            <p:ph type="sldNum" sz="quarter" idx="12"/>
          </p:nvPr>
        </p:nvSpPr>
        <p:spPr/>
        <p:txBody>
          <a:bodyPr/>
          <a:lstStyle/>
          <a:p>
            <a:fld id="{ADE80D35-E7F1-46B8-B321-9B8FAD379B82}" type="slidenum">
              <a:rPr lang="en-GB" smtClean="0"/>
              <a:t>‹#›</a:t>
            </a:fld>
            <a:endParaRPr lang="en-GB"/>
          </a:p>
        </p:txBody>
      </p:sp>
    </p:spTree>
    <p:extLst>
      <p:ext uri="{BB962C8B-B14F-4D97-AF65-F5344CB8AC3E}">
        <p14:creationId xmlns:p14="http://schemas.microsoft.com/office/powerpoint/2010/main" val="4104540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C7E962-7854-50C7-AD3C-92EE92768A02}"/>
              </a:ext>
            </a:extLst>
          </p:cNvPr>
          <p:cNvSpPr>
            <a:spLocks noGrp="1"/>
          </p:cNvSpPr>
          <p:nvPr>
            <p:ph type="dt" sz="half" idx="10"/>
          </p:nvPr>
        </p:nvSpPr>
        <p:spPr/>
        <p:txBody>
          <a:bodyPr/>
          <a:lstStyle/>
          <a:p>
            <a:fld id="{0F102639-35AF-43FE-88BB-E7B73FB23374}" type="datetimeFigureOut">
              <a:rPr lang="en-GB" smtClean="0"/>
              <a:t>15/11/2024</a:t>
            </a:fld>
            <a:endParaRPr lang="en-GB"/>
          </a:p>
        </p:txBody>
      </p:sp>
      <p:sp>
        <p:nvSpPr>
          <p:cNvPr id="3" name="Footer Placeholder 2">
            <a:extLst>
              <a:ext uri="{FF2B5EF4-FFF2-40B4-BE49-F238E27FC236}">
                <a16:creationId xmlns:a16="http://schemas.microsoft.com/office/drawing/2014/main" id="{0ED9AF3F-18F6-6277-DAEA-AAD769F41FA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043F7F6-84BC-9E37-C436-E754C7795244}"/>
              </a:ext>
            </a:extLst>
          </p:cNvPr>
          <p:cNvSpPr>
            <a:spLocks noGrp="1"/>
          </p:cNvSpPr>
          <p:nvPr>
            <p:ph type="sldNum" sz="quarter" idx="12"/>
          </p:nvPr>
        </p:nvSpPr>
        <p:spPr/>
        <p:txBody>
          <a:bodyPr/>
          <a:lstStyle/>
          <a:p>
            <a:fld id="{ADE80D35-E7F1-46B8-B321-9B8FAD379B82}" type="slidenum">
              <a:rPr lang="en-GB" smtClean="0"/>
              <a:t>‹#›</a:t>
            </a:fld>
            <a:endParaRPr lang="en-GB"/>
          </a:p>
        </p:txBody>
      </p:sp>
    </p:spTree>
    <p:extLst>
      <p:ext uri="{BB962C8B-B14F-4D97-AF65-F5344CB8AC3E}">
        <p14:creationId xmlns:p14="http://schemas.microsoft.com/office/powerpoint/2010/main" val="1964771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2F8CA-97C9-071F-5F46-ABB32F04E3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987F14B-7FDE-DD6B-2056-B53C31CBD4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BB911DB-F7F9-E22E-9CEA-DED4881846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F6E224-576B-46F0-9ADD-64EDD0BE6EE1}"/>
              </a:ext>
            </a:extLst>
          </p:cNvPr>
          <p:cNvSpPr>
            <a:spLocks noGrp="1"/>
          </p:cNvSpPr>
          <p:nvPr>
            <p:ph type="dt" sz="half" idx="10"/>
          </p:nvPr>
        </p:nvSpPr>
        <p:spPr/>
        <p:txBody>
          <a:bodyPr/>
          <a:lstStyle/>
          <a:p>
            <a:fld id="{0F102639-35AF-43FE-88BB-E7B73FB23374}" type="datetimeFigureOut">
              <a:rPr lang="en-GB" smtClean="0"/>
              <a:t>15/11/2024</a:t>
            </a:fld>
            <a:endParaRPr lang="en-GB"/>
          </a:p>
        </p:txBody>
      </p:sp>
      <p:sp>
        <p:nvSpPr>
          <p:cNvPr id="6" name="Footer Placeholder 5">
            <a:extLst>
              <a:ext uri="{FF2B5EF4-FFF2-40B4-BE49-F238E27FC236}">
                <a16:creationId xmlns:a16="http://schemas.microsoft.com/office/drawing/2014/main" id="{502FCA36-5EC4-4FB4-1225-EFE2BD0F18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022D5F-3A5B-0279-6B4B-1DE0D149C838}"/>
              </a:ext>
            </a:extLst>
          </p:cNvPr>
          <p:cNvSpPr>
            <a:spLocks noGrp="1"/>
          </p:cNvSpPr>
          <p:nvPr>
            <p:ph type="sldNum" sz="quarter" idx="12"/>
          </p:nvPr>
        </p:nvSpPr>
        <p:spPr/>
        <p:txBody>
          <a:bodyPr/>
          <a:lstStyle/>
          <a:p>
            <a:fld id="{ADE80D35-E7F1-46B8-B321-9B8FAD379B82}" type="slidenum">
              <a:rPr lang="en-GB" smtClean="0"/>
              <a:t>‹#›</a:t>
            </a:fld>
            <a:endParaRPr lang="en-GB"/>
          </a:p>
        </p:txBody>
      </p:sp>
    </p:spTree>
    <p:extLst>
      <p:ext uri="{BB962C8B-B14F-4D97-AF65-F5344CB8AC3E}">
        <p14:creationId xmlns:p14="http://schemas.microsoft.com/office/powerpoint/2010/main" val="252537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95EC5-626C-F13A-3DAB-165CCF7726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AE0BBD0-D3D9-60B8-F136-F2874C2E5F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0AABEA9-5479-0D38-7593-6DA8A95A3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ED976F-ECBF-1E29-CC9C-C4235DDB5EA5}"/>
              </a:ext>
            </a:extLst>
          </p:cNvPr>
          <p:cNvSpPr>
            <a:spLocks noGrp="1"/>
          </p:cNvSpPr>
          <p:nvPr>
            <p:ph type="dt" sz="half" idx="10"/>
          </p:nvPr>
        </p:nvSpPr>
        <p:spPr/>
        <p:txBody>
          <a:bodyPr/>
          <a:lstStyle/>
          <a:p>
            <a:fld id="{0F102639-35AF-43FE-88BB-E7B73FB23374}" type="datetimeFigureOut">
              <a:rPr lang="en-GB" smtClean="0"/>
              <a:t>15/11/2024</a:t>
            </a:fld>
            <a:endParaRPr lang="en-GB"/>
          </a:p>
        </p:txBody>
      </p:sp>
      <p:sp>
        <p:nvSpPr>
          <p:cNvPr id="6" name="Footer Placeholder 5">
            <a:extLst>
              <a:ext uri="{FF2B5EF4-FFF2-40B4-BE49-F238E27FC236}">
                <a16:creationId xmlns:a16="http://schemas.microsoft.com/office/drawing/2014/main" id="{2FC61584-4ECC-A531-E635-79FA9ABF23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E314A95-A5B4-B731-DB10-3416A819B366}"/>
              </a:ext>
            </a:extLst>
          </p:cNvPr>
          <p:cNvSpPr>
            <a:spLocks noGrp="1"/>
          </p:cNvSpPr>
          <p:nvPr>
            <p:ph type="sldNum" sz="quarter" idx="12"/>
          </p:nvPr>
        </p:nvSpPr>
        <p:spPr/>
        <p:txBody>
          <a:bodyPr/>
          <a:lstStyle/>
          <a:p>
            <a:fld id="{ADE80D35-E7F1-46B8-B321-9B8FAD379B82}" type="slidenum">
              <a:rPr lang="en-GB" smtClean="0"/>
              <a:t>‹#›</a:t>
            </a:fld>
            <a:endParaRPr lang="en-GB"/>
          </a:p>
        </p:txBody>
      </p:sp>
    </p:spTree>
    <p:extLst>
      <p:ext uri="{BB962C8B-B14F-4D97-AF65-F5344CB8AC3E}">
        <p14:creationId xmlns:p14="http://schemas.microsoft.com/office/powerpoint/2010/main" val="1578646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20C6C0-A7E7-B2F2-AAC2-F219295A84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E18826F-37F0-B2CD-BC4E-F197260A57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6EC16F-9C32-385D-F8A3-94EE934DA4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102639-35AF-43FE-88BB-E7B73FB23374}" type="datetimeFigureOut">
              <a:rPr lang="en-GB" smtClean="0"/>
              <a:t>15/11/2024</a:t>
            </a:fld>
            <a:endParaRPr lang="en-GB"/>
          </a:p>
        </p:txBody>
      </p:sp>
      <p:sp>
        <p:nvSpPr>
          <p:cNvPr id="5" name="Footer Placeholder 4">
            <a:extLst>
              <a:ext uri="{FF2B5EF4-FFF2-40B4-BE49-F238E27FC236}">
                <a16:creationId xmlns:a16="http://schemas.microsoft.com/office/drawing/2014/main" id="{98B73DBD-5AA6-B552-B7C9-1F1DCBB31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7E1C633-860B-87B1-FF6B-ACC8D3677B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E80D35-E7F1-46B8-B321-9B8FAD379B82}" type="slidenum">
              <a:rPr lang="en-GB" smtClean="0"/>
              <a:t>‹#›</a:t>
            </a:fld>
            <a:endParaRPr lang="en-GB"/>
          </a:p>
        </p:txBody>
      </p:sp>
    </p:spTree>
    <p:extLst>
      <p:ext uri="{BB962C8B-B14F-4D97-AF65-F5344CB8AC3E}">
        <p14:creationId xmlns:p14="http://schemas.microsoft.com/office/powerpoint/2010/main" val="1873203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33442" y="1052738"/>
            <a:ext cx="6298862" cy="1440159"/>
          </a:xfrm>
        </p:spPr>
        <p:txBody>
          <a:bodyPr>
            <a:normAutofit/>
          </a:bodyPr>
          <a:lstStyle/>
          <a:p>
            <a:r>
              <a:rPr lang="en-GB" sz="2000" b="1" dirty="0"/>
              <a:t>COMPREHEND COPE AND CONNECT BITE-SIZED TRAINING</a:t>
            </a:r>
            <a:br>
              <a:rPr lang="en-GB" dirty="0"/>
            </a:br>
            <a:r>
              <a:rPr lang="en-GB" dirty="0"/>
              <a:t>  </a:t>
            </a:r>
          </a:p>
        </p:txBody>
      </p:sp>
      <p:sp>
        <p:nvSpPr>
          <p:cNvPr id="3" name="Subtitle 2"/>
          <p:cNvSpPr>
            <a:spLocks noGrp="1"/>
          </p:cNvSpPr>
          <p:nvPr>
            <p:ph type="subTitle" idx="1"/>
          </p:nvPr>
        </p:nvSpPr>
        <p:spPr>
          <a:xfrm>
            <a:off x="2207568" y="2636912"/>
            <a:ext cx="7443054" cy="3001888"/>
          </a:xfrm>
        </p:spPr>
        <p:txBody>
          <a:bodyPr>
            <a:normAutofit/>
          </a:bodyPr>
          <a:lstStyle/>
          <a:p>
            <a:r>
              <a:rPr lang="en-GB" sz="4000" dirty="0"/>
              <a:t> TAKING CHARGE OF YOUR LIFE</a:t>
            </a:r>
          </a:p>
          <a:p>
            <a:r>
              <a:rPr lang="en-GB" sz="3200" dirty="0"/>
              <a:t> (Emotional Coping Skills)</a:t>
            </a:r>
          </a:p>
          <a:p>
            <a:r>
              <a:rPr lang="en-GB" sz="3200"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766FA9-13D0-A5E2-33F3-0B43DB79509B}"/>
              </a:ext>
            </a:extLst>
          </p:cNvPr>
          <p:cNvSpPr>
            <a:spLocks noGrp="1"/>
          </p:cNvSpPr>
          <p:nvPr>
            <p:ph type="title"/>
          </p:nvPr>
        </p:nvSpPr>
        <p:spPr/>
        <p:txBody>
          <a:bodyPr>
            <a:normAutofit fontScale="90000"/>
          </a:bodyPr>
          <a:lstStyle/>
          <a:p>
            <a:r>
              <a:rPr lang="en-GB" dirty="0"/>
              <a:t>Any thoughts?</a:t>
            </a:r>
            <a:br>
              <a:rPr lang="en-GB" dirty="0"/>
            </a:br>
            <a:r>
              <a:rPr lang="en-GB" dirty="0"/>
              <a:t>Any questions ?</a:t>
            </a:r>
            <a:br>
              <a:rPr lang="en-GB" dirty="0"/>
            </a:br>
            <a:r>
              <a:rPr lang="en-GB" dirty="0"/>
              <a:t>How do you think you can support here?</a:t>
            </a:r>
          </a:p>
        </p:txBody>
      </p:sp>
      <p:sp>
        <p:nvSpPr>
          <p:cNvPr id="5" name="Text Placeholder 4">
            <a:extLst>
              <a:ext uri="{FF2B5EF4-FFF2-40B4-BE49-F238E27FC236}">
                <a16:creationId xmlns:a16="http://schemas.microsoft.com/office/drawing/2014/main" id="{843904F7-148D-6560-4CBC-5FAEC49B0357}"/>
              </a:ext>
            </a:extLst>
          </p:cNvPr>
          <p:cNvSpPr>
            <a:spLocks noGrp="1"/>
          </p:cNvSpPr>
          <p:nvPr>
            <p:ph type="body" idx="1"/>
          </p:nvPr>
        </p:nvSpPr>
        <p:spPr/>
        <p:txBody>
          <a:bodyPr/>
          <a:lstStyle/>
          <a:p>
            <a:r>
              <a:rPr lang="en-GB" dirty="0"/>
              <a:t>All staff are most welcome to attend the group to find out what it is about – in the past these groups have been facilitated partly by nursing staff.</a:t>
            </a:r>
          </a:p>
        </p:txBody>
      </p:sp>
    </p:spTree>
    <p:extLst>
      <p:ext uri="{BB962C8B-B14F-4D97-AF65-F5344CB8AC3E}">
        <p14:creationId xmlns:p14="http://schemas.microsoft.com/office/powerpoint/2010/main" val="96808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65E93-C4F3-5AA1-C4A3-F29A9FE35FCC}"/>
              </a:ext>
            </a:extLst>
          </p:cNvPr>
          <p:cNvSpPr>
            <a:spLocks noGrp="1"/>
          </p:cNvSpPr>
          <p:nvPr>
            <p:ph type="title"/>
          </p:nvPr>
        </p:nvSpPr>
        <p:spPr/>
        <p:txBody>
          <a:bodyPr/>
          <a:lstStyle/>
          <a:p>
            <a:r>
              <a:rPr lang="en-GB" dirty="0"/>
              <a:t>The Taking Charge of your Life</a:t>
            </a:r>
          </a:p>
        </p:txBody>
      </p:sp>
      <p:sp>
        <p:nvSpPr>
          <p:cNvPr id="3" name="Content Placeholder 2">
            <a:extLst>
              <a:ext uri="{FF2B5EF4-FFF2-40B4-BE49-F238E27FC236}">
                <a16:creationId xmlns:a16="http://schemas.microsoft.com/office/drawing/2014/main" id="{4BC3985E-D418-EB90-1A28-4D8489006BF1}"/>
              </a:ext>
            </a:extLst>
          </p:cNvPr>
          <p:cNvSpPr>
            <a:spLocks noGrp="1"/>
          </p:cNvSpPr>
          <p:nvPr>
            <p:ph idx="1"/>
          </p:nvPr>
        </p:nvSpPr>
        <p:spPr/>
        <p:txBody>
          <a:bodyPr>
            <a:normAutofit lnSpcReduction="10000"/>
          </a:bodyPr>
          <a:lstStyle/>
          <a:p>
            <a:r>
              <a:rPr lang="en-GB" dirty="0"/>
              <a:t>Emotional Coping Skills tailored to fit with CCC – to help people break their vicious cycles and learn how to manage better.</a:t>
            </a:r>
          </a:p>
          <a:p>
            <a:r>
              <a:rPr lang="en-GB" dirty="0"/>
              <a:t>ECS approach derives from DBT.</a:t>
            </a:r>
          </a:p>
          <a:p>
            <a:r>
              <a:rPr lang="en-GB" dirty="0"/>
              <a:t>6 Session programme covering: mindfulness; understanding feelings; managing your feelings; managing urges and distress; people skills and keeping it up.</a:t>
            </a:r>
          </a:p>
          <a:p>
            <a:r>
              <a:rPr lang="en-GB" dirty="0"/>
              <a:t>Sensitive issues might be touched on – so participants might need support afterwards</a:t>
            </a:r>
          </a:p>
          <a:p>
            <a:r>
              <a:rPr lang="en-GB" dirty="0"/>
              <a:t>Skills practice is given at the end of each session. Ward staff have a vital role to support people with this in their one to ones.</a:t>
            </a:r>
          </a:p>
        </p:txBody>
      </p:sp>
    </p:spTree>
    <p:extLst>
      <p:ext uri="{BB962C8B-B14F-4D97-AF65-F5344CB8AC3E}">
        <p14:creationId xmlns:p14="http://schemas.microsoft.com/office/powerpoint/2010/main" val="252746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F25C2-A5B5-5D21-5E4A-66563D827D1A}"/>
              </a:ext>
            </a:extLst>
          </p:cNvPr>
          <p:cNvSpPr>
            <a:spLocks noGrp="1"/>
          </p:cNvSpPr>
          <p:nvPr>
            <p:ph type="title"/>
          </p:nvPr>
        </p:nvSpPr>
        <p:spPr>
          <a:xfrm>
            <a:off x="772357" y="-159227"/>
            <a:ext cx="10581443" cy="1849916"/>
          </a:xfrm>
        </p:spPr>
        <p:txBody>
          <a:bodyPr/>
          <a:lstStyle/>
          <a:p>
            <a:pPr algn="ctr"/>
            <a:r>
              <a:rPr lang="en-GB" sz="1600" b="1" dirty="0"/>
              <a:t>Session 1 Mindfulness</a:t>
            </a:r>
            <a:br>
              <a:rPr lang="en-GB" sz="1600" dirty="0"/>
            </a:br>
            <a:r>
              <a:rPr lang="en-GB" sz="3600" dirty="0"/>
              <a:t>Rationale for Mindfulness – States of Mind</a:t>
            </a:r>
          </a:p>
        </p:txBody>
      </p:sp>
      <p:pic>
        <p:nvPicPr>
          <p:cNvPr id="4" name="Graphic 1">
            <a:extLst>
              <a:ext uri="{FF2B5EF4-FFF2-40B4-BE49-F238E27FC236}">
                <a16:creationId xmlns:a16="http://schemas.microsoft.com/office/drawing/2014/main" id="{6583FF7C-B247-470F-7D5D-F6306FAB2D72}"/>
              </a:ext>
            </a:extLst>
          </p:cNvPr>
          <p:cNvPicPr>
            <a:picLocks noGrp="1" noChangeAspect="1"/>
          </p:cNvPicPr>
          <p:nvPr>
            <p:ph idx="1"/>
          </p:nvPr>
        </p:nvPicPr>
        <p:blipFill>
          <a:blip r:embed="rId3">
            <a:extLst>
              <a:ext uri="{96DAC541-7B7A-43D3-8B79-37D633B846F1}">
                <asvg:svgBlip xmlns:asvg="http://schemas.microsoft.com/office/drawing/2016/SVG/main" r:embed="rId4"/>
              </a:ext>
            </a:extLst>
          </a:blip>
          <a:stretch>
            <a:fillRect/>
          </a:stretch>
        </p:blipFill>
        <p:spPr>
          <a:xfrm>
            <a:off x="135230" y="1336328"/>
            <a:ext cx="5476019" cy="3080261"/>
          </a:xfrm>
          <a:prstGeom prst="rect">
            <a:avLst/>
          </a:prstGeom>
        </p:spPr>
      </p:pic>
      <p:sp>
        <p:nvSpPr>
          <p:cNvPr id="5" name="TextBox 4">
            <a:extLst>
              <a:ext uri="{FF2B5EF4-FFF2-40B4-BE49-F238E27FC236}">
                <a16:creationId xmlns:a16="http://schemas.microsoft.com/office/drawing/2014/main" id="{4B11F32C-3153-6252-3108-BCFF3FFDE2A3}"/>
              </a:ext>
            </a:extLst>
          </p:cNvPr>
          <p:cNvSpPr txBox="1"/>
          <p:nvPr/>
        </p:nvSpPr>
        <p:spPr>
          <a:xfrm>
            <a:off x="5264459" y="1518082"/>
            <a:ext cx="5291092" cy="923330"/>
          </a:xfrm>
          <a:prstGeom prst="rect">
            <a:avLst/>
          </a:prstGeom>
          <a:noFill/>
        </p:spPr>
        <p:txBody>
          <a:bodyPr wrap="square" rtlCol="0">
            <a:spAutoFit/>
          </a:bodyPr>
          <a:lstStyle/>
          <a:p>
            <a:r>
              <a:rPr lang="en-GB" dirty="0"/>
              <a:t>Being in touch with both Reasonable and Emotion Mind, but not taken over by either = Key to Emotion Management = ability to Take Charge of your Life!</a:t>
            </a:r>
          </a:p>
        </p:txBody>
      </p:sp>
      <p:pic>
        <p:nvPicPr>
          <p:cNvPr id="6" name="Graphic 1">
            <a:extLst>
              <a:ext uri="{FF2B5EF4-FFF2-40B4-BE49-F238E27FC236}">
                <a16:creationId xmlns:a16="http://schemas.microsoft.com/office/drawing/2014/main" id="{37AC5C39-779E-8FB1-795A-679CCFBD55D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971494" y="2796481"/>
            <a:ext cx="5862221" cy="3297418"/>
          </a:xfrm>
          <a:prstGeom prst="rect">
            <a:avLst/>
          </a:prstGeom>
        </p:spPr>
      </p:pic>
      <p:sp>
        <p:nvSpPr>
          <p:cNvPr id="7" name="TextBox 6">
            <a:extLst>
              <a:ext uri="{FF2B5EF4-FFF2-40B4-BE49-F238E27FC236}">
                <a16:creationId xmlns:a16="http://schemas.microsoft.com/office/drawing/2014/main" id="{3AAF65C1-5A77-C2E6-2FB2-9E656A5E6253}"/>
              </a:ext>
            </a:extLst>
          </p:cNvPr>
          <p:cNvSpPr txBox="1"/>
          <p:nvPr/>
        </p:nvSpPr>
        <p:spPr>
          <a:xfrm>
            <a:off x="772357" y="4483223"/>
            <a:ext cx="3639845" cy="1477328"/>
          </a:xfrm>
          <a:prstGeom prst="rect">
            <a:avLst/>
          </a:prstGeom>
          <a:noFill/>
        </p:spPr>
        <p:txBody>
          <a:bodyPr wrap="square" rtlCol="0">
            <a:spAutoFit/>
          </a:bodyPr>
          <a:lstStyle/>
          <a:p>
            <a:r>
              <a:rPr lang="en-GB" dirty="0"/>
              <a:t>Awareness of the role of trauma and the body explains why Emotion Mind is so powerful, and why getting into Wise Mind and staying there is difficult</a:t>
            </a:r>
          </a:p>
        </p:txBody>
      </p:sp>
    </p:spTree>
    <p:extLst>
      <p:ext uri="{BB962C8B-B14F-4D97-AF65-F5344CB8AC3E}">
        <p14:creationId xmlns:p14="http://schemas.microsoft.com/office/powerpoint/2010/main" val="1416751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60B04-246C-63BC-3726-B2658F1A8D12}"/>
              </a:ext>
            </a:extLst>
          </p:cNvPr>
          <p:cNvSpPr>
            <a:spLocks noGrp="1"/>
          </p:cNvSpPr>
          <p:nvPr>
            <p:ph type="title"/>
          </p:nvPr>
        </p:nvSpPr>
        <p:spPr/>
        <p:txBody>
          <a:bodyPr/>
          <a:lstStyle/>
          <a:p>
            <a:r>
              <a:rPr lang="en-GB" dirty="0"/>
              <a:t>Session 2. Understanding Feelings</a:t>
            </a:r>
          </a:p>
        </p:txBody>
      </p:sp>
      <p:sp>
        <p:nvSpPr>
          <p:cNvPr id="3" name="Content Placeholder 2">
            <a:extLst>
              <a:ext uri="{FF2B5EF4-FFF2-40B4-BE49-F238E27FC236}">
                <a16:creationId xmlns:a16="http://schemas.microsoft.com/office/drawing/2014/main" id="{672E645F-1880-B25C-224C-88949C0B6A48}"/>
              </a:ext>
            </a:extLst>
          </p:cNvPr>
          <p:cNvSpPr>
            <a:spLocks noGrp="1"/>
          </p:cNvSpPr>
          <p:nvPr>
            <p:ph idx="1"/>
          </p:nvPr>
        </p:nvSpPr>
        <p:spPr/>
        <p:txBody>
          <a:bodyPr/>
          <a:lstStyle/>
          <a:p>
            <a:r>
              <a:rPr lang="en-GB" dirty="0"/>
              <a:t>An emotion is like a wave – it might feel overwhelming when you are in the middle of it;</a:t>
            </a:r>
          </a:p>
          <a:p>
            <a:r>
              <a:rPr lang="en-GB" dirty="0"/>
              <a:t>Acting on it might feel inevitable – but, if you can just stay with it; let it wash over, learn that it is self limiting</a:t>
            </a:r>
          </a:p>
          <a:p>
            <a:pPr marL="0" indent="0">
              <a:buNone/>
            </a:pPr>
            <a:endParaRPr lang="en-GB" dirty="0"/>
          </a:p>
          <a:p>
            <a:pPr marL="0" indent="0">
              <a:buNone/>
            </a:pPr>
            <a:endParaRPr lang="en-GB" dirty="0"/>
          </a:p>
        </p:txBody>
      </p:sp>
      <p:pic>
        <p:nvPicPr>
          <p:cNvPr id="4" name="Graphic 1">
            <a:extLst>
              <a:ext uri="{FF2B5EF4-FFF2-40B4-BE49-F238E27FC236}">
                <a16:creationId xmlns:a16="http://schemas.microsoft.com/office/drawing/2014/main" id="{D14E9DDF-2D52-9EED-CD0C-E56BD2DAA8E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64" y="3522185"/>
            <a:ext cx="5932247" cy="3335815"/>
          </a:xfrm>
          <a:prstGeom prst="rect">
            <a:avLst/>
          </a:prstGeom>
        </p:spPr>
      </p:pic>
      <p:sp>
        <p:nvSpPr>
          <p:cNvPr id="7" name="TextBox 6">
            <a:extLst>
              <a:ext uri="{FF2B5EF4-FFF2-40B4-BE49-F238E27FC236}">
                <a16:creationId xmlns:a16="http://schemas.microsoft.com/office/drawing/2014/main" id="{0A7B010D-8758-4FA0-7897-B7749534E681}"/>
              </a:ext>
            </a:extLst>
          </p:cNvPr>
          <p:cNvSpPr txBox="1"/>
          <p:nvPr/>
        </p:nvSpPr>
        <p:spPr>
          <a:xfrm>
            <a:off x="4900473" y="3841678"/>
            <a:ext cx="6640497" cy="1815882"/>
          </a:xfrm>
          <a:prstGeom prst="rect">
            <a:avLst/>
          </a:prstGeom>
          <a:noFill/>
        </p:spPr>
        <p:txBody>
          <a:bodyPr wrap="square" rtlCol="0">
            <a:spAutoFit/>
          </a:bodyPr>
          <a:lstStyle/>
          <a:p>
            <a:r>
              <a:rPr lang="en-GB" sz="2800" dirty="0"/>
              <a:t>Emotion Circle – Hot Cross Bun – can  be used to break down a difficult emotion. Understand where it is coming from. Step aside from it.</a:t>
            </a:r>
          </a:p>
        </p:txBody>
      </p:sp>
    </p:spTree>
    <p:extLst>
      <p:ext uri="{BB962C8B-B14F-4D97-AF65-F5344CB8AC3E}">
        <p14:creationId xmlns:p14="http://schemas.microsoft.com/office/powerpoint/2010/main" val="3996500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5DDF8-B4E0-FF2C-B224-BA29ABA3D0E5}"/>
              </a:ext>
            </a:extLst>
          </p:cNvPr>
          <p:cNvSpPr>
            <a:spLocks noGrp="1"/>
          </p:cNvSpPr>
          <p:nvPr>
            <p:ph type="title"/>
          </p:nvPr>
        </p:nvSpPr>
        <p:spPr/>
        <p:txBody>
          <a:bodyPr/>
          <a:lstStyle/>
          <a:p>
            <a:r>
              <a:rPr lang="en-GB" dirty="0"/>
              <a:t>Session 3. Managing Feelings</a:t>
            </a:r>
          </a:p>
        </p:txBody>
      </p:sp>
      <p:sp>
        <p:nvSpPr>
          <p:cNvPr id="3" name="Content Placeholder 2">
            <a:extLst>
              <a:ext uri="{FF2B5EF4-FFF2-40B4-BE49-F238E27FC236}">
                <a16:creationId xmlns:a16="http://schemas.microsoft.com/office/drawing/2014/main" id="{0BFC79A6-5A03-A41B-E757-95AA6E41FFF4}"/>
              </a:ext>
            </a:extLst>
          </p:cNvPr>
          <p:cNvSpPr>
            <a:spLocks noGrp="1"/>
          </p:cNvSpPr>
          <p:nvPr>
            <p:ph idx="1"/>
          </p:nvPr>
        </p:nvSpPr>
        <p:spPr>
          <a:xfrm>
            <a:off x="838200" y="1384917"/>
            <a:ext cx="10515600" cy="4792046"/>
          </a:xfrm>
        </p:spPr>
        <p:txBody>
          <a:bodyPr>
            <a:normAutofit fontScale="92500" lnSpcReduction="10000"/>
          </a:bodyPr>
          <a:lstStyle/>
          <a:p>
            <a:pPr marL="342900" lvl="0" indent="-342900">
              <a:lnSpc>
                <a:spcPct val="107000"/>
              </a:lnSpc>
              <a:spcAft>
                <a:spcPts val="800"/>
              </a:spcAft>
              <a:buFont typeface="Wingdings 2" panose="05020102010507070707" pitchFamily="18" charset="2"/>
              <a:buChar char=""/>
              <a:tabLst>
                <a:tab pos="457200" algn="l"/>
              </a:tabLst>
            </a:pPr>
            <a:r>
              <a:rPr lang="en-GB" dirty="0"/>
              <a:t>The wave needs to flow – feelings need safe expression. Questions asked in the group: </a:t>
            </a:r>
          </a:p>
          <a:p>
            <a:pPr marL="342900" lvl="0" indent="-342900">
              <a:lnSpc>
                <a:spcPct val="107000"/>
              </a:lnSpc>
              <a:spcAft>
                <a:spcPts val="800"/>
              </a:spcAft>
              <a:buFont typeface="Wingdings 2" panose="05020102010507070707" pitchFamily="18" charset="2"/>
              <a:buChar char=""/>
              <a:tabLst>
                <a:tab pos="457200" algn="l"/>
              </a:tabLst>
            </a:pPr>
            <a:r>
              <a:rPr lang="en-GB" sz="2000" u="sng" kern="100" dirty="0">
                <a:effectLst/>
                <a:latin typeface="Calibri" panose="020F0502020204030204" pitchFamily="34" charset="0"/>
                <a:ea typeface="Calibri" panose="020F0502020204030204" pitchFamily="34" charset="0"/>
                <a:cs typeface="Times New Roman" panose="02020603050405020304" pitchFamily="18" charset="0"/>
              </a:rPr>
              <a:t>What makes you </a:t>
            </a:r>
            <a:r>
              <a:rPr lang="en-GB" sz="2000" b="1" u="sng" kern="100" dirty="0">
                <a:effectLst/>
                <a:latin typeface="Calibri" panose="020F0502020204030204" pitchFamily="34" charset="0"/>
                <a:ea typeface="Calibri" panose="020F0502020204030204" pitchFamily="34" charset="0"/>
                <a:cs typeface="Times New Roman" panose="02020603050405020304" pitchFamily="18" charset="0"/>
              </a:rPr>
              <a:t>joyful?</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Wingdings 2" panose="05020102010507070707" pitchFamily="18" charset="2"/>
              <a:buChar char=""/>
              <a:tabLst>
                <a:tab pos="914400" algn="l"/>
              </a:tabLst>
            </a:pPr>
            <a:r>
              <a:rPr lang="en-GB" sz="2000" kern="100" dirty="0">
                <a:effectLst/>
                <a:latin typeface="Calibri" panose="020F0502020204030204" pitchFamily="34" charset="0"/>
                <a:ea typeface="Calibri" panose="020F0502020204030204" pitchFamily="34" charset="0"/>
                <a:cs typeface="Times New Roman" panose="02020603050405020304" pitchFamily="18" charset="0"/>
              </a:rPr>
              <a:t> How do you express that joy?</a:t>
            </a:r>
          </a:p>
          <a:p>
            <a:pPr marL="342900" lvl="0" indent="-342900">
              <a:lnSpc>
                <a:spcPct val="107000"/>
              </a:lnSpc>
              <a:spcAft>
                <a:spcPts val="800"/>
              </a:spcAft>
              <a:buFont typeface="Wingdings 2" panose="05020102010507070707" pitchFamily="18" charset="2"/>
              <a:buChar char=""/>
              <a:tabLst>
                <a:tab pos="457200" algn="l"/>
              </a:tabLst>
            </a:pPr>
            <a:r>
              <a:rPr lang="en-GB" sz="2000" u="sng" kern="100" dirty="0">
                <a:effectLst/>
                <a:latin typeface="Calibri" panose="020F0502020204030204" pitchFamily="34" charset="0"/>
                <a:ea typeface="Calibri" panose="020F0502020204030204" pitchFamily="34" charset="0"/>
                <a:cs typeface="Times New Roman" panose="02020603050405020304" pitchFamily="18" charset="0"/>
              </a:rPr>
              <a:t>What makes you </a:t>
            </a:r>
            <a:r>
              <a:rPr lang="en-GB" sz="2000" b="1" u="sng" kern="100" dirty="0">
                <a:effectLst/>
                <a:latin typeface="Calibri" panose="020F0502020204030204" pitchFamily="34" charset="0"/>
                <a:ea typeface="Calibri" panose="020F0502020204030204" pitchFamily="34" charset="0"/>
                <a:cs typeface="Times New Roman" panose="02020603050405020304" pitchFamily="18" charset="0"/>
              </a:rPr>
              <a:t>sad?</a:t>
            </a:r>
            <a:r>
              <a:rPr lang="en-GB" sz="2000" u="sng"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Wingdings 2" panose="05020102010507070707" pitchFamily="18" charset="2"/>
              <a:buChar char=""/>
              <a:tabLst>
                <a:tab pos="914400" algn="l"/>
              </a:tabLst>
            </a:pPr>
            <a:r>
              <a:rPr lang="en-GB" sz="2000" kern="100" dirty="0">
                <a:effectLst/>
                <a:latin typeface="Calibri" panose="020F0502020204030204" pitchFamily="34" charset="0"/>
                <a:ea typeface="Calibri" panose="020F0502020204030204" pitchFamily="34" charset="0"/>
                <a:cs typeface="Times New Roman" panose="02020603050405020304" pitchFamily="18" charset="0"/>
              </a:rPr>
              <a:t>How do you express that sadness?</a:t>
            </a:r>
          </a:p>
          <a:p>
            <a:pPr marL="342900" lvl="0" indent="-342900">
              <a:lnSpc>
                <a:spcPct val="107000"/>
              </a:lnSpc>
              <a:spcAft>
                <a:spcPts val="800"/>
              </a:spcAft>
              <a:buFont typeface="Wingdings 2" panose="05020102010507070707" pitchFamily="18" charset="2"/>
              <a:buChar char=""/>
              <a:tabLst>
                <a:tab pos="457200" algn="l"/>
              </a:tabLst>
            </a:pPr>
            <a:r>
              <a:rPr lang="en-GB" sz="2000" u="sng" kern="100" dirty="0">
                <a:effectLst/>
                <a:latin typeface="Calibri" panose="020F0502020204030204" pitchFamily="34" charset="0"/>
                <a:ea typeface="Calibri" panose="020F0502020204030204" pitchFamily="34" charset="0"/>
                <a:cs typeface="Times New Roman" panose="02020603050405020304" pitchFamily="18" charset="0"/>
              </a:rPr>
              <a:t>What makes you </a:t>
            </a:r>
            <a:r>
              <a:rPr lang="en-GB" sz="2000" b="1" u="sng" kern="100" dirty="0">
                <a:effectLst/>
                <a:latin typeface="Calibri" panose="020F0502020204030204" pitchFamily="34" charset="0"/>
                <a:ea typeface="Calibri" panose="020F0502020204030204" pitchFamily="34" charset="0"/>
                <a:cs typeface="Times New Roman" panose="02020603050405020304" pitchFamily="18" charset="0"/>
              </a:rPr>
              <a:t>fearful?</a:t>
            </a:r>
            <a:r>
              <a:rPr lang="en-GB" sz="2000" u="sng"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Wingdings 2" panose="05020102010507070707" pitchFamily="18" charset="2"/>
              <a:buChar char=""/>
              <a:tabLst>
                <a:tab pos="914400" algn="l"/>
              </a:tabLst>
            </a:pPr>
            <a:r>
              <a:rPr lang="en-GB" sz="2000" kern="100" dirty="0">
                <a:effectLst/>
                <a:latin typeface="Calibri" panose="020F0502020204030204" pitchFamily="34" charset="0"/>
                <a:ea typeface="Calibri" panose="020F0502020204030204" pitchFamily="34" charset="0"/>
                <a:cs typeface="Times New Roman" panose="02020603050405020304" pitchFamily="18" charset="0"/>
              </a:rPr>
              <a:t>How do you express that fear?</a:t>
            </a:r>
          </a:p>
          <a:p>
            <a:pPr marL="342900" lvl="0" indent="-342900">
              <a:lnSpc>
                <a:spcPct val="107000"/>
              </a:lnSpc>
              <a:spcAft>
                <a:spcPts val="800"/>
              </a:spcAft>
              <a:buFont typeface="Wingdings 2" panose="05020102010507070707" pitchFamily="18" charset="2"/>
              <a:buChar char=""/>
              <a:tabLst>
                <a:tab pos="457200" algn="l"/>
              </a:tabLst>
            </a:pPr>
            <a:r>
              <a:rPr lang="en-GB" sz="2000" u="sng" kern="100" dirty="0">
                <a:effectLst/>
                <a:latin typeface="Calibri" panose="020F0502020204030204" pitchFamily="34" charset="0"/>
                <a:ea typeface="Calibri" panose="020F0502020204030204" pitchFamily="34" charset="0"/>
                <a:cs typeface="Times New Roman" panose="02020603050405020304" pitchFamily="18" charset="0"/>
              </a:rPr>
              <a:t>What makes you </a:t>
            </a:r>
            <a:r>
              <a:rPr lang="en-GB" sz="2000" b="1" u="sng" kern="100" dirty="0">
                <a:effectLst/>
                <a:latin typeface="Calibri" panose="020F0502020204030204" pitchFamily="34" charset="0"/>
                <a:ea typeface="Calibri" panose="020F0502020204030204" pitchFamily="34" charset="0"/>
                <a:cs typeface="Times New Roman" panose="02020603050405020304" pitchFamily="18" charset="0"/>
              </a:rPr>
              <a:t>angry? </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Wingdings 2" panose="05020102010507070707" pitchFamily="18" charset="2"/>
              <a:buChar char=""/>
              <a:tabLst>
                <a:tab pos="914400" algn="l"/>
              </a:tabLst>
            </a:pPr>
            <a:r>
              <a:rPr lang="en-GB" sz="2000" kern="100" dirty="0">
                <a:effectLst/>
                <a:latin typeface="Calibri" panose="020F0502020204030204" pitchFamily="34" charset="0"/>
                <a:ea typeface="Calibri" panose="020F0502020204030204" pitchFamily="34" charset="0"/>
                <a:cs typeface="Times New Roman" panose="02020603050405020304" pitchFamily="18" charset="0"/>
              </a:rPr>
              <a:t>How do you express that anger?</a:t>
            </a:r>
          </a:p>
          <a:p>
            <a:endParaRPr lang="en-GB" dirty="0"/>
          </a:p>
        </p:txBody>
      </p:sp>
    </p:spTree>
    <p:extLst>
      <p:ext uri="{BB962C8B-B14F-4D97-AF65-F5344CB8AC3E}">
        <p14:creationId xmlns:p14="http://schemas.microsoft.com/office/powerpoint/2010/main" val="1443555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8C5B9-960A-3A49-96A6-5C28487BFFFF}"/>
              </a:ext>
            </a:extLst>
          </p:cNvPr>
          <p:cNvSpPr>
            <a:spLocks noGrp="1"/>
          </p:cNvSpPr>
          <p:nvPr>
            <p:ph type="title"/>
          </p:nvPr>
        </p:nvSpPr>
        <p:spPr/>
        <p:txBody>
          <a:bodyPr/>
          <a:lstStyle/>
          <a:p>
            <a:r>
              <a:rPr lang="en-GB" dirty="0"/>
              <a:t>Acting Opposite and Staying out of Emotion Mind</a:t>
            </a:r>
          </a:p>
        </p:txBody>
      </p:sp>
      <p:pic>
        <p:nvPicPr>
          <p:cNvPr id="4" name="Graphic 1">
            <a:extLst>
              <a:ext uri="{FF2B5EF4-FFF2-40B4-BE49-F238E27FC236}">
                <a16:creationId xmlns:a16="http://schemas.microsoft.com/office/drawing/2014/main" id="{5E68FF7F-AEA2-ACC2-56F7-74C4BB19F429}"/>
              </a:ext>
            </a:extLst>
          </p:cNvPr>
          <p:cNvPicPr>
            <a:picLocks noGrp="1" noChangeAspect="1"/>
          </p:cNvPicPr>
          <p:nvPr>
            <p:ph idx="1"/>
          </p:nvPr>
        </p:nvPicPr>
        <p:blipFill>
          <a:blip r:embed="rId3">
            <a:extLst>
              <a:ext uri="{96DAC541-7B7A-43D3-8B79-37D633B846F1}">
                <asvg:svgBlip xmlns:asvg="http://schemas.microsoft.com/office/drawing/2016/SVG/main" r:embed="rId4"/>
              </a:ext>
            </a:extLst>
          </a:blip>
          <a:stretch>
            <a:fillRect/>
          </a:stretch>
        </p:blipFill>
        <p:spPr>
          <a:xfrm>
            <a:off x="727970" y="1625166"/>
            <a:ext cx="7039991" cy="3026734"/>
          </a:xfrm>
          <a:prstGeom prst="rect">
            <a:avLst/>
          </a:prstGeom>
        </p:spPr>
      </p:pic>
      <p:sp>
        <p:nvSpPr>
          <p:cNvPr id="5" name="TextBox 4">
            <a:extLst>
              <a:ext uri="{FF2B5EF4-FFF2-40B4-BE49-F238E27FC236}">
                <a16:creationId xmlns:a16="http://schemas.microsoft.com/office/drawing/2014/main" id="{B3FD4685-CBC3-778D-357F-E7A1E4C276C6}"/>
              </a:ext>
            </a:extLst>
          </p:cNvPr>
          <p:cNvSpPr txBox="1"/>
          <p:nvPr/>
        </p:nvSpPr>
        <p:spPr>
          <a:xfrm>
            <a:off x="7878191" y="1447060"/>
            <a:ext cx="3804823" cy="3564374"/>
          </a:xfrm>
          <a:prstGeom prst="rect">
            <a:avLst/>
          </a:prstGeom>
          <a:noFill/>
        </p:spPr>
        <p:txBody>
          <a:bodyPr wrap="square" rtlCol="0">
            <a:spAutoFit/>
          </a:bodyPr>
          <a:lstStyle/>
          <a:p>
            <a:pPr marL="457200" algn="just">
              <a:lnSpc>
                <a:spcPct val="107000"/>
              </a:lnSpc>
              <a:spcAft>
                <a:spcPts val="800"/>
              </a:spcAft>
            </a:pPr>
            <a:r>
              <a:rPr lang="en-GB" sz="1800" b="1" u="sng" kern="100" dirty="0">
                <a:effectLst/>
                <a:latin typeface="Tahoma" panose="020B0604030504040204" pitchFamily="34" charset="0"/>
                <a:ea typeface="Calibri" panose="020F0502020204030204" pitchFamily="34" charset="0"/>
                <a:cs typeface="Times New Roman" panose="02020603050405020304" pitchFamily="18" charset="0"/>
              </a:rPr>
              <a:t>STRENGTH</a:t>
            </a:r>
          </a:p>
          <a:p>
            <a:pPr marL="457200" algn="just">
              <a:lnSpc>
                <a:spcPct val="107000"/>
              </a:lnSpc>
              <a:spcAft>
                <a:spcPts val="800"/>
              </a:spcAft>
            </a:pPr>
            <a:r>
              <a:rPr lang="en-GB" sz="1800" b="1" u="sng" kern="100" dirty="0">
                <a:effectLst/>
                <a:latin typeface="Tahoma" panose="020B0604030504040204" pitchFamily="34" charset="0"/>
                <a:ea typeface="Calibri" panose="020F0502020204030204" pitchFamily="34" charset="0"/>
                <a:cs typeface="Times New Roman" panose="02020603050405020304" pitchFamily="18" charset="0"/>
              </a:rPr>
              <a:t>S</a:t>
            </a:r>
            <a:r>
              <a:rPr lang="en-GB" sz="1800" kern="100" dirty="0">
                <a:effectLst/>
                <a:latin typeface="Tahoma" panose="020B0604030504040204" pitchFamily="34" charset="0"/>
                <a:ea typeface="Calibri" panose="020F0502020204030204" pitchFamily="34" charset="0"/>
                <a:cs typeface="Times New Roman" panose="02020603050405020304" pitchFamily="18" charset="0"/>
              </a:rPr>
              <a:t>leep</a:t>
            </a:r>
            <a:r>
              <a:rPr lang="en-GB" sz="1800" b="1" kern="100" dirty="0">
                <a:effectLst/>
                <a:latin typeface="Tahoma" panose="020B0604030504040204" pitchFamily="34" charset="0"/>
                <a:ea typeface="Calibri" panose="020F0502020204030204" pitchFamily="34" charset="0"/>
                <a:cs typeface="Times New Roman" panose="02020603050405020304" pitchFamily="18" charset="0"/>
              </a:rPr>
              <a:t>		</a:t>
            </a:r>
            <a:endParaRPr lang="en-GB" b="1" kern="100" dirty="0">
              <a:latin typeface="Tahoma" panose="020B060403050404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en-GB" sz="1800" b="1" u="sng" kern="100" dirty="0">
                <a:effectLst/>
                <a:latin typeface="Tahoma" panose="020B0604030504040204" pitchFamily="34" charset="0"/>
                <a:ea typeface="Calibri" panose="020F0502020204030204" pitchFamily="34" charset="0"/>
                <a:cs typeface="Times New Roman" panose="02020603050405020304" pitchFamily="18" charset="0"/>
              </a:rPr>
              <a:t>T</a:t>
            </a:r>
            <a:r>
              <a:rPr lang="en-GB" sz="1800" kern="100" dirty="0">
                <a:effectLst/>
                <a:latin typeface="Tahoma" panose="020B0604030504040204" pitchFamily="34" charset="0"/>
                <a:ea typeface="Calibri" panose="020F0502020204030204" pitchFamily="34" charset="0"/>
                <a:cs typeface="Times New Roman" panose="02020603050405020304" pitchFamily="18" charset="0"/>
              </a:rPr>
              <a:t>ake care of yourself</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en-GB" sz="1800" b="1" kern="100" dirty="0">
                <a:effectLst/>
                <a:latin typeface="Tahoma" panose="020B0604030504040204" pitchFamily="34" charset="0"/>
                <a:ea typeface="Calibri" panose="020F0502020204030204" pitchFamily="34" charset="0"/>
                <a:cs typeface="Times New Roman" panose="02020603050405020304" pitchFamily="18" charset="0"/>
              </a:rPr>
              <a:t>    </a:t>
            </a:r>
            <a:r>
              <a:rPr lang="en-GB" sz="1800" b="1" u="sng" kern="100" dirty="0">
                <a:effectLst/>
                <a:latin typeface="Tahoma" panose="020B0604030504040204" pitchFamily="34" charset="0"/>
                <a:ea typeface="Calibri" panose="020F0502020204030204" pitchFamily="34" charset="0"/>
                <a:cs typeface="Times New Roman" panose="02020603050405020304" pitchFamily="18" charset="0"/>
              </a:rPr>
              <a:t>R</a:t>
            </a:r>
            <a:r>
              <a:rPr lang="en-GB" sz="1800" kern="100" dirty="0">
                <a:effectLst/>
                <a:latin typeface="Tahoma" panose="020B0604030504040204" pitchFamily="34" charset="0"/>
                <a:ea typeface="Calibri" panose="020F0502020204030204" pitchFamily="34" charset="0"/>
                <a:cs typeface="Times New Roman" panose="02020603050405020304" pitchFamily="18" charset="0"/>
              </a:rPr>
              <a:t>esist unhelpful behaviours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en-GB" sz="1800" b="1" kern="100" dirty="0">
                <a:effectLst/>
                <a:latin typeface="Tahoma" panose="020B0604030504040204" pitchFamily="34" charset="0"/>
                <a:ea typeface="Calibri" panose="020F0502020204030204" pitchFamily="34" charset="0"/>
                <a:cs typeface="Times New Roman" panose="02020603050405020304" pitchFamily="18" charset="0"/>
              </a:rPr>
              <a:t>       </a:t>
            </a:r>
            <a:r>
              <a:rPr lang="en-GB" sz="1800" b="1" u="sng" kern="100" dirty="0">
                <a:effectLst/>
                <a:latin typeface="Tahoma" panose="020B0604030504040204" pitchFamily="34" charset="0"/>
                <a:ea typeface="Calibri" panose="020F0502020204030204" pitchFamily="34" charset="0"/>
                <a:cs typeface="Times New Roman" panose="02020603050405020304" pitchFamily="18" charset="0"/>
              </a:rPr>
              <a:t>E</a:t>
            </a:r>
            <a:r>
              <a:rPr lang="en-GB" sz="1800" kern="100" dirty="0">
                <a:effectLst/>
                <a:latin typeface="Tahoma" panose="020B0604030504040204" pitchFamily="34" charset="0"/>
                <a:ea typeface="Calibri" panose="020F0502020204030204" pitchFamily="34" charset="0"/>
                <a:cs typeface="Times New Roman" panose="02020603050405020304" pitchFamily="18" charset="0"/>
              </a:rPr>
              <a:t>xercise</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en-GB" sz="1800" b="1" kern="100" dirty="0">
                <a:effectLst/>
                <a:latin typeface="Tahoma" panose="020B0604030504040204" pitchFamily="34" charset="0"/>
                <a:ea typeface="Calibri" panose="020F0502020204030204" pitchFamily="34" charset="0"/>
                <a:cs typeface="Times New Roman" panose="02020603050405020304" pitchFamily="18" charset="0"/>
              </a:rPr>
              <a:t>         </a:t>
            </a:r>
            <a:r>
              <a:rPr lang="en-GB" sz="1800" b="1" u="sng" kern="100" dirty="0">
                <a:effectLst/>
                <a:latin typeface="Tahoma" panose="020B0604030504040204" pitchFamily="34" charset="0"/>
                <a:ea typeface="Calibri" panose="020F0502020204030204" pitchFamily="34" charset="0"/>
                <a:cs typeface="Times New Roman" panose="02020603050405020304" pitchFamily="18" charset="0"/>
              </a:rPr>
              <a:t>N</a:t>
            </a:r>
            <a:r>
              <a:rPr lang="en-GB" sz="1800" kern="100" dirty="0">
                <a:effectLst/>
                <a:latin typeface="Tahoma" panose="020B0604030504040204" pitchFamily="34" charset="0"/>
                <a:ea typeface="Calibri" panose="020F0502020204030204" pitchFamily="34" charset="0"/>
                <a:cs typeface="Times New Roman" panose="02020603050405020304" pitchFamily="18" charset="0"/>
              </a:rPr>
              <a:t>utrition</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en-GB" sz="1800" b="1" kern="100" dirty="0">
                <a:effectLst/>
                <a:latin typeface="Tahoma" panose="020B0604030504040204" pitchFamily="34" charset="0"/>
                <a:ea typeface="Calibri" panose="020F0502020204030204" pitchFamily="34" charset="0"/>
                <a:cs typeface="Times New Roman" panose="02020603050405020304" pitchFamily="18" charset="0"/>
              </a:rPr>
              <a:t>            </a:t>
            </a:r>
            <a:r>
              <a:rPr lang="en-GB" sz="1800" b="1" u="sng" kern="100" dirty="0">
                <a:effectLst/>
                <a:latin typeface="Tahoma" panose="020B0604030504040204" pitchFamily="34" charset="0"/>
                <a:ea typeface="Calibri" panose="020F0502020204030204" pitchFamily="34" charset="0"/>
                <a:cs typeface="Times New Roman" panose="02020603050405020304" pitchFamily="18" charset="0"/>
              </a:rPr>
              <a:t>G</a:t>
            </a:r>
            <a:r>
              <a:rPr lang="en-GB" sz="1800" kern="100" dirty="0">
                <a:effectLst/>
                <a:latin typeface="Tahoma" panose="020B0604030504040204" pitchFamily="34" charset="0"/>
                <a:ea typeface="Calibri" panose="020F0502020204030204" pitchFamily="34" charset="0"/>
                <a:cs typeface="Times New Roman" panose="02020603050405020304" pitchFamily="18" charset="0"/>
              </a:rPr>
              <a:t>ain mastery</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en-GB" sz="1800" b="1" kern="100" dirty="0">
                <a:effectLst/>
                <a:latin typeface="Tahoma" panose="020B0604030504040204" pitchFamily="34" charset="0"/>
                <a:ea typeface="Calibri" panose="020F0502020204030204" pitchFamily="34" charset="0"/>
                <a:cs typeface="Times New Roman" panose="02020603050405020304" pitchFamily="18" charset="0"/>
              </a:rPr>
              <a:t>              </a:t>
            </a:r>
            <a:r>
              <a:rPr lang="en-GB" sz="1800" b="1" u="sng" kern="100" dirty="0">
                <a:effectLst/>
                <a:latin typeface="Tahoma" panose="020B0604030504040204" pitchFamily="34" charset="0"/>
                <a:ea typeface="Calibri" panose="020F0502020204030204" pitchFamily="34" charset="0"/>
                <a:cs typeface="Times New Roman" panose="02020603050405020304" pitchFamily="18" charset="0"/>
              </a:rPr>
              <a:t>T</a:t>
            </a:r>
            <a:r>
              <a:rPr lang="en-GB" sz="1800" kern="100" dirty="0">
                <a:effectLst/>
                <a:latin typeface="Tahoma" panose="020B0604030504040204" pitchFamily="34" charset="0"/>
                <a:ea typeface="Calibri" panose="020F0502020204030204" pitchFamily="34" charset="0"/>
                <a:cs typeface="Times New Roman" panose="02020603050405020304" pitchFamily="18" charset="0"/>
              </a:rPr>
              <a:t>ake time for yourself</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en-GB" sz="1800" b="1" kern="100" dirty="0">
                <a:effectLst/>
                <a:latin typeface="Tahoma" panose="020B0604030504040204" pitchFamily="34" charset="0"/>
                <a:ea typeface="Calibri" panose="020F0502020204030204" pitchFamily="34" charset="0"/>
                <a:cs typeface="Times New Roman" panose="02020603050405020304" pitchFamily="18" charset="0"/>
              </a:rPr>
              <a:t>                 </a:t>
            </a:r>
            <a:r>
              <a:rPr lang="en-GB" sz="1800" b="1" u="sng" kern="100" dirty="0">
                <a:effectLst/>
                <a:latin typeface="Tahoma" panose="020B0604030504040204" pitchFamily="34" charset="0"/>
                <a:ea typeface="Calibri" panose="020F0502020204030204" pitchFamily="34" charset="0"/>
                <a:cs typeface="Times New Roman" panose="02020603050405020304" pitchFamily="18" charset="0"/>
              </a:rPr>
              <a:t>H</a:t>
            </a:r>
            <a:r>
              <a:rPr lang="en-GB" sz="1800" kern="100" dirty="0">
                <a:effectLst/>
                <a:latin typeface="Tahoma" panose="020B0604030504040204" pitchFamily="34" charset="0"/>
                <a:ea typeface="Calibri" panose="020F0502020204030204" pitchFamily="34" charset="0"/>
                <a:cs typeface="Times New Roman" panose="02020603050405020304" pitchFamily="18" charset="0"/>
              </a:rPr>
              <a:t>ealthy self-talk</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9EB83AB-05FA-4C08-E9F0-AF739A1EE42F}"/>
              </a:ext>
            </a:extLst>
          </p:cNvPr>
          <p:cNvSpPr txBox="1"/>
          <p:nvPr/>
        </p:nvSpPr>
        <p:spPr>
          <a:xfrm>
            <a:off x="838200" y="5232834"/>
            <a:ext cx="10844814" cy="1015663"/>
          </a:xfrm>
          <a:prstGeom prst="rect">
            <a:avLst/>
          </a:prstGeom>
          <a:noFill/>
        </p:spPr>
        <p:txBody>
          <a:bodyPr wrap="square" rtlCol="0">
            <a:spAutoFit/>
          </a:bodyPr>
          <a:lstStyle/>
          <a:p>
            <a:r>
              <a:rPr lang="en-GB" sz="2000" dirty="0"/>
              <a:t>Sleep, regular healthy food, exercise, self care and looking after health; taking time for self – activities the person enjoys, is good at – are all areas that ward staff are well placed to support people with.</a:t>
            </a:r>
          </a:p>
          <a:p>
            <a:r>
              <a:rPr lang="en-GB" sz="2000" dirty="0"/>
              <a:t>They all impact directly on emotion management. </a:t>
            </a:r>
          </a:p>
        </p:txBody>
      </p:sp>
    </p:spTree>
    <p:extLst>
      <p:ext uri="{BB962C8B-B14F-4D97-AF65-F5344CB8AC3E}">
        <p14:creationId xmlns:p14="http://schemas.microsoft.com/office/powerpoint/2010/main" val="2668010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F4425-BE3A-ECBB-60DE-A3C51249FA1B}"/>
              </a:ext>
            </a:extLst>
          </p:cNvPr>
          <p:cNvSpPr>
            <a:spLocks noGrp="1"/>
          </p:cNvSpPr>
          <p:nvPr>
            <p:ph type="title"/>
          </p:nvPr>
        </p:nvSpPr>
        <p:spPr/>
        <p:txBody>
          <a:bodyPr/>
          <a:lstStyle/>
          <a:p>
            <a:r>
              <a:rPr lang="en-GB" dirty="0"/>
              <a:t>Session 4.Managing Urges and Distress.</a:t>
            </a:r>
          </a:p>
        </p:txBody>
      </p:sp>
      <p:pic>
        <p:nvPicPr>
          <p:cNvPr id="4" name="Graphic 1">
            <a:extLst>
              <a:ext uri="{FF2B5EF4-FFF2-40B4-BE49-F238E27FC236}">
                <a16:creationId xmlns:a16="http://schemas.microsoft.com/office/drawing/2014/main" id="{3E7E5CD2-F3EE-F326-DAB7-09F467BD53D2}"/>
              </a:ext>
            </a:extLst>
          </p:cNvPr>
          <p:cNvPicPr>
            <a:picLocks noGrp="1" noChangeAspect="1"/>
          </p:cNvPicPr>
          <p:nvPr>
            <p:ph idx="1"/>
          </p:nvPr>
        </p:nvPicPr>
        <p:blipFill>
          <a:blip r:embed="rId3">
            <a:extLst>
              <a:ext uri="{96DAC541-7B7A-43D3-8B79-37D633B846F1}">
                <asvg:svgBlip xmlns:asvg="http://schemas.microsoft.com/office/drawing/2016/SVG/main" r:embed="rId4"/>
              </a:ext>
            </a:extLst>
          </a:blip>
          <a:stretch>
            <a:fillRect/>
          </a:stretch>
        </p:blipFill>
        <p:spPr>
          <a:xfrm>
            <a:off x="1020932" y="1411549"/>
            <a:ext cx="6847217" cy="3586579"/>
          </a:xfrm>
          <a:prstGeom prst="rect">
            <a:avLst/>
          </a:prstGeom>
        </p:spPr>
      </p:pic>
      <p:sp>
        <p:nvSpPr>
          <p:cNvPr id="5" name="TextBox 4">
            <a:extLst>
              <a:ext uri="{FF2B5EF4-FFF2-40B4-BE49-F238E27FC236}">
                <a16:creationId xmlns:a16="http://schemas.microsoft.com/office/drawing/2014/main" id="{F66047F7-F446-76C3-403F-B663E626DCFA}"/>
              </a:ext>
            </a:extLst>
          </p:cNvPr>
          <p:cNvSpPr txBox="1"/>
          <p:nvPr/>
        </p:nvSpPr>
        <p:spPr>
          <a:xfrm>
            <a:off x="8282867" y="1500326"/>
            <a:ext cx="3480046" cy="3970318"/>
          </a:xfrm>
          <a:prstGeom prst="rect">
            <a:avLst/>
          </a:prstGeom>
          <a:noFill/>
        </p:spPr>
        <p:txBody>
          <a:bodyPr wrap="square" rtlCol="0">
            <a:spAutoFit/>
          </a:bodyPr>
          <a:lstStyle/>
          <a:p>
            <a:r>
              <a:rPr lang="en-GB" dirty="0"/>
              <a:t>When the urge is too strong:</a:t>
            </a:r>
          </a:p>
          <a:p>
            <a:r>
              <a:rPr lang="en-GB" dirty="0"/>
              <a:t>DELAY       DISTRACT      DECIDE</a:t>
            </a:r>
          </a:p>
          <a:p>
            <a:endParaRPr lang="en-GB" dirty="0"/>
          </a:p>
          <a:p>
            <a:r>
              <a:rPr lang="en-GB" dirty="0"/>
              <a:t>Ways to distract (only a short term solution)?</a:t>
            </a:r>
          </a:p>
          <a:p>
            <a:endParaRPr lang="en-GB" dirty="0"/>
          </a:p>
          <a:p>
            <a:r>
              <a:rPr lang="en-GB" dirty="0"/>
              <a:t>Using all the senses</a:t>
            </a:r>
          </a:p>
          <a:p>
            <a:r>
              <a:rPr lang="en-GB" dirty="0"/>
              <a:t>Vigorous activity</a:t>
            </a:r>
          </a:p>
          <a:p>
            <a:r>
              <a:rPr lang="en-GB" dirty="0"/>
              <a:t>Examples of what might be possible on the ward.</a:t>
            </a:r>
          </a:p>
          <a:p>
            <a:br>
              <a:rPr lang="en-GB" dirty="0"/>
            </a:br>
            <a:r>
              <a:rPr lang="en-GB" dirty="0"/>
              <a:t>Mindfulness of not popping bubble wrap (or smoothing hand cream; not eating chocolate etc.)</a:t>
            </a:r>
          </a:p>
        </p:txBody>
      </p:sp>
      <p:sp>
        <p:nvSpPr>
          <p:cNvPr id="6" name="TextBox 5">
            <a:extLst>
              <a:ext uri="{FF2B5EF4-FFF2-40B4-BE49-F238E27FC236}">
                <a16:creationId xmlns:a16="http://schemas.microsoft.com/office/drawing/2014/main" id="{9E4A782F-9263-0092-376E-933291EBAB37}"/>
              </a:ext>
            </a:extLst>
          </p:cNvPr>
          <p:cNvSpPr txBox="1"/>
          <p:nvPr/>
        </p:nvSpPr>
        <p:spPr>
          <a:xfrm>
            <a:off x="1242874" y="5557421"/>
            <a:ext cx="9942990" cy="1015663"/>
          </a:xfrm>
          <a:prstGeom prst="rect">
            <a:avLst/>
          </a:prstGeom>
          <a:noFill/>
        </p:spPr>
        <p:txBody>
          <a:bodyPr wrap="square" rtlCol="0">
            <a:spAutoFit/>
          </a:bodyPr>
          <a:lstStyle/>
          <a:p>
            <a:r>
              <a:rPr lang="en-GB" sz="2000" dirty="0"/>
              <a:t>ACCEPTING.  However much someone wants things to be different, they cannot start to make this happen until they really face and accept the way it is – this can be very difficult. Another thing staff can help people with by first validating how hard it is.</a:t>
            </a:r>
          </a:p>
        </p:txBody>
      </p:sp>
    </p:spTree>
    <p:extLst>
      <p:ext uri="{BB962C8B-B14F-4D97-AF65-F5344CB8AC3E}">
        <p14:creationId xmlns:p14="http://schemas.microsoft.com/office/powerpoint/2010/main" val="1625084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3458-4042-AE01-FAF6-EE240DB6E197}"/>
              </a:ext>
            </a:extLst>
          </p:cNvPr>
          <p:cNvSpPr>
            <a:spLocks noGrp="1"/>
          </p:cNvSpPr>
          <p:nvPr>
            <p:ph type="title"/>
          </p:nvPr>
        </p:nvSpPr>
        <p:spPr/>
        <p:txBody>
          <a:bodyPr/>
          <a:lstStyle/>
          <a:p>
            <a:r>
              <a:rPr lang="en-GB" dirty="0"/>
              <a:t>Session 5. People Skills 1.</a:t>
            </a:r>
          </a:p>
        </p:txBody>
      </p:sp>
      <p:sp>
        <p:nvSpPr>
          <p:cNvPr id="3" name="Content Placeholder 2">
            <a:extLst>
              <a:ext uri="{FF2B5EF4-FFF2-40B4-BE49-F238E27FC236}">
                <a16:creationId xmlns:a16="http://schemas.microsoft.com/office/drawing/2014/main" id="{27431BC0-1B79-C537-3EEC-2341B2FE00F8}"/>
              </a:ext>
            </a:extLst>
          </p:cNvPr>
          <p:cNvSpPr>
            <a:spLocks noGrp="1"/>
          </p:cNvSpPr>
          <p:nvPr>
            <p:ph idx="1"/>
          </p:nvPr>
        </p:nvSpPr>
        <p:spPr>
          <a:xfrm>
            <a:off x="838200" y="1825625"/>
            <a:ext cx="5473823" cy="4351338"/>
          </a:xfrm>
        </p:spPr>
        <p:txBody>
          <a:bodyPr/>
          <a:lstStyle/>
          <a:p>
            <a:r>
              <a:rPr lang="en-GB" dirty="0"/>
              <a:t>The relationship balancing act:</a:t>
            </a:r>
          </a:p>
          <a:p>
            <a:endParaRPr lang="en-GB" dirty="0"/>
          </a:p>
        </p:txBody>
      </p:sp>
      <p:pic>
        <p:nvPicPr>
          <p:cNvPr id="4" name="Graphic 1">
            <a:extLst>
              <a:ext uri="{FF2B5EF4-FFF2-40B4-BE49-F238E27FC236}">
                <a16:creationId xmlns:a16="http://schemas.microsoft.com/office/drawing/2014/main" id="{64C5336D-5865-D359-787D-8E6608AB4B6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8375" y="2276871"/>
            <a:ext cx="6951214" cy="4351339"/>
          </a:xfrm>
          <a:prstGeom prst="rect">
            <a:avLst/>
          </a:prstGeom>
        </p:spPr>
      </p:pic>
      <p:sp>
        <p:nvSpPr>
          <p:cNvPr id="5" name="TextBox 4">
            <a:extLst>
              <a:ext uri="{FF2B5EF4-FFF2-40B4-BE49-F238E27FC236}">
                <a16:creationId xmlns:a16="http://schemas.microsoft.com/office/drawing/2014/main" id="{A9B5F903-806E-5B63-38F0-A2E910ABC2E4}"/>
              </a:ext>
            </a:extLst>
          </p:cNvPr>
          <p:cNvSpPr txBox="1"/>
          <p:nvPr/>
        </p:nvSpPr>
        <p:spPr>
          <a:xfrm>
            <a:off x="6942338" y="1180729"/>
            <a:ext cx="4841286" cy="4801314"/>
          </a:xfrm>
          <a:prstGeom prst="rect">
            <a:avLst/>
          </a:prstGeom>
          <a:noFill/>
        </p:spPr>
        <p:txBody>
          <a:bodyPr wrap="square" rtlCol="0">
            <a:spAutoFit/>
          </a:bodyPr>
          <a:lstStyle/>
          <a:p>
            <a:r>
              <a:rPr lang="en-GB" dirty="0"/>
              <a:t>FIRST people need to be clear, in any given interpersonal situation, where their priorities should lie. </a:t>
            </a:r>
          </a:p>
          <a:p>
            <a:r>
              <a:rPr lang="en-GB" dirty="0"/>
              <a:t>They need to be in WISE MIND to do this – hard as relationship issues are emotive.</a:t>
            </a:r>
          </a:p>
          <a:p>
            <a:endParaRPr lang="en-GB" dirty="0"/>
          </a:p>
          <a:p>
            <a:r>
              <a:rPr lang="en-GB" dirty="0"/>
              <a:t>THEN</a:t>
            </a:r>
          </a:p>
          <a:p>
            <a:r>
              <a:rPr lang="en-GB" dirty="0"/>
              <a:t>LET THEM KNOW covers assertiveness skills.</a:t>
            </a:r>
          </a:p>
          <a:p>
            <a:r>
              <a:rPr lang="en-GB" dirty="0"/>
              <a:t>HOW looks at skills to manage the relationship well</a:t>
            </a:r>
          </a:p>
          <a:p>
            <a:r>
              <a:rPr lang="en-GB" dirty="0"/>
              <a:t>YOU FEEL is about being true to yourself and your values – one that often gets missed. </a:t>
            </a:r>
          </a:p>
          <a:p>
            <a:endParaRPr lang="en-GB" dirty="0"/>
          </a:p>
          <a:p>
            <a:r>
              <a:rPr lang="en-GB" dirty="0"/>
              <a:t>A ROLE PLAY helps participants to think this through in an amusing way.</a:t>
            </a:r>
          </a:p>
          <a:p>
            <a:endParaRPr lang="en-GB" dirty="0"/>
          </a:p>
          <a:p>
            <a:endParaRPr lang="en-GB" dirty="0"/>
          </a:p>
        </p:txBody>
      </p:sp>
    </p:spTree>
    <p:extLst>
      <p:ext uri="{BB962C8B-B14F-4D97-AF65-F5344CB8AC3E}">
        <p14:creationId xmlns:p14="http://schemas.microsoft.com/office/powerpoint/2010/main" val="4054520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EE1AC-59E3-0E85-6316-31CEE300588D}"/>
              </a:ext>
            </a:extLst>
          </p:cNvPr>
          <p:cNvSpPr>
            <a:spLocks noGrp="1"/>
          </p:cNvSpPr>
          <p:nvPr>
            <p:ph type="title"/>
          </p:nvPr>
        </p:nvSpPr>
        <p:spPr/>
        <p:txBody>
          <a:bodyPr/>
          <a:lstStyle/>
          <a:p>
            <a:r>
              <a:rPr lang="en-GB" dirty="0"/>
              <a:t>Session 6. People Skills 2 and Keeping it Up</a:t>
            </a:r>
          </a:p>
        </p:txBody>
      </p:sp>
      <p:sp>
        <p:nvSpPr>
          <p:cNvPr id="3" name="Content Placeholder 2">
            <a:extLst>
              <a:ext uri="{FF2B5EF4-FFF2-40B4-BE49-F238E27FC236}">
                <a16:creationId xmlns:a16="http://schemas.microsoft.com/office/drawing/2014/main" id="{CADE5CE6-5FF3-4C96-0486-3AF59DCFECDA}"/>
              </a:ext>
            </a:extLst>
          </p:cNvPr>
          <p:cNvSpPr>
            <a:spLocks noGrp="1"/>
          </p:cNvSpPr>
          <p:nvPr>
            <p:ph idx="1"/>
          </p:nvPr>
        </p:nvSpPr>
        <p:spPr>
          <a:xfrm>
            <a:off x="838200" y="1393794"/>
            <a:ext cx="10515600" cy="4783169"/>
          </a:xfrm>
        </p:spPr>
        <p:txBody>
          <a:bodyPr>
            <a:normAutofit fontScale="25000" lnSpcReduction="20000"/>
          </a:bodyPr>
          <a:lstStyle/>
          <a:p>
            <a:r>
              <a:rPr lang="en-GB" sz="7200" dirty="0"/>
              <a:t>The session starts with more on negotiating, and putting yourself in the other person’s shoes to help with this.</a:t>
            </a:r>
          </a:p>
          <a:p>
            <a:r>
              <a:rPr lang="en-GB" sz="7200" dirty="0"/>
              <a:t>Then there is a recap of the course for people to consider which skills they need to prioritize</a:t>
            </a:r>
          </a:p>
          <a:p>
            <a:pPr algn="ctr">
              <a:lnSpc>
                <a:spcPct val="107000"/>
              </a:lnSpc>
              <a:spcAft>
                <a:spcPts val="800"/>
              </a:spcAft>
            </a:pPr>
            <a:r>
              <a:rPr lang="en-GB" sz="7200" dirty="0"/>
              <a:t>Followed by  </a:t>
            </a:r>
            <a:r>
              <a:rPr lang="en-GB" sz="7200" b="1" kern="100" dirty="0">
                <a:effectLst/>
                <a:latin typeface="Tahoma" panose="020B0604030504040204" pitchFamily="34" charset="0"/>
                <a:ea typeface="Calibri" panose="020F0502020204030204" pitchFamily="34" charset="0"/>
                <a:cs typeface="Times New Roman" panose="02020603050405020304" pitchFamily="18" charset="0"/>
              </a:rPr>
              <a:t>PERSONAL PLAN FOR KEEPING UP THE SKILLS </a:t>
            </a:r>
            <a:endParaRPr lang="en-GB" sz="7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6400" kern="100" dirty="0">
                <a:effectLst/>
                <a:latin typeface="Tahoma" panose="020B0604030504040204" pitchFamily="34" charset="0"/>
                <a:ea typeface="Calibri" panose="020F0502020204030204" pitchFamily="34" charset="0"/>
                <a:cs typeface="Times New Roman" panose="02020603050405020304" pitchFamily="18" charset="0"/>
              </a:rPr>
              <a:t>Chosen goals for:</a:t>
            </a:r>
            <a:endParaRPr lang="en-GB" sz="6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6400" kern="100" dirty="0">
                <a:effectLst/>
                <a:latin typeface="Tahoma" panose="020B0604030504040204" pitchFamily="34" charset="0"/>
                <a:ea typeface="Calibri" panose="020F0502020204030204" pitchFamily="34" charset="0"/>
                <a:cs typeface="Times New Roman" panose="02020603050405020304" pitchFamily="18" charset="0"/>
              </a:rPr>
              <a:t>1. Emotion Regulation: (e.g. increasing pleasurable events and STRENGTH):	</a:t>
            </a:r>
          </a:p>
          <a:p>
            <a:pPr>
              <a:lnSpc>
                <a:spcPct val="107000"/>
              </a:lnSpc>
              <a:spcAft>
                <a:spcPts val="800"/>
              </a:spcAft>
            </a:pPr>
            <a:r>
              <a:rPr lang="en-GB" sz="6400" kern="100" dirty="0">
                <a:effectLst/>
                <a:latin typeface="Tahoma" panose="020B0604030504040204" pitchFamily="34" charset="0"/>
                <a:ea typeface="Calibri" panose="020F0502020204030204" pitchFamily="34" charset="0"/>
                <a:cs typeface="Times New Roman" panose="02020603050405020304" pitchFamily="18" charset="0"/>
              </a:rPr>
              <a:t>2. Mindfulness Practice:	</a:t>
            </a:r>
            <a:endParaRPr lang="en-GB" sz="6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buNone/>
              <a:tabLst>
                <a:tab pos="228600" algn="l"/>
              </a:tabLst>
            </a:pPr>
            <a:r>
              <a:rPr lang="en-GB" sz="6400" kern="100" dirty="0">
                <a:effectLst/>
                <a:latin typeface="Tahoma" panose="020B0604030504040204" pitchFamily="34" charset="0"/>
                <a:ea typeface="Calibri" panose="020F0502020204030204" pitchFamily="34" charset="0"/>
                <a:cs typeface="Times New Roman" panose="02020603050405020304" pitchFamily="18" charset="0"/>
              </a:rPr>
              <a:t>       3.Managing Urges and Distress</a:t>
            </a:r>
          </a:p>
          <a:p>
            <a:pPr marL="0" lvl="0" indent="0">
              <a:lnSpc>
                <a:spcPct val="107000"/>
              </a:lnSpc>
              <a:buNone/>
              <a:tabLst>
                <a:tab pos="228600" algn="l"/>
              </a:tabLst>
            </a:pPr>
            <a:r>
              <a:rPr lang="en-GB" sz="6400" kern="100" dirty="0">
                <a:effectLst/>
                <a:latin typeface="Tahoma" panose="020B0604030504040204" pitchFamily="34" charset="0"/>
                <a:ea typeface="Calibri" panose="020F0502020204030204" pitchFamily="34" charset="0"/>
                <a:cs typeface="Times New Roman" panose="02020603050405020304" pitchFamily="18" charset="0"/>
              </a:rPr>
              <a:t>      4. People Skills (e.g. assertiveness, relationship building):</a:t>
            </a:r>
            <a:endParaRPr lang="en-GB" sz="6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28600" algn="l"/>
              </a:tabLst>
            </a:pPr>
            <a:r>
              <a:rPr lang="en-GB" sz="6400" kern="100" dirty="0">
                <a:effectLst/>
                <a:latin typeface="Tahoma" panose="020B0604030504040204" pitchFamily="34" charset="0"/>
                <a:ea typeface="Calibri" panose="020F0502020204030204" pitchFamily="34" charset="0"/>
                <a:cs typeface="Times New Roman" panose="02020603050405020304" pitchFamily="18" charset="0"/>
              </a:rPr>
              <a:t> What/ who will support you?	</a:t>
            </a:r>
            <a:endParaRPr lang="en-GB" sz="6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28600" algn="l"/>
              </a:tabLst>
            </a:pPr>
            <a:r>
              <a:rPr lang="en-GB" sz="6400" kern="100" dirty="0">
                <a:effectLst/>
                <a:latin typeface="Tahoma" panose="020B0604030504040204" pitchFamily="34" charset="0"/>
                <a:ea typeface="Calibri" panose="020F0502020204030204" pitchFamily="34" charset="0"/>
                <a:cs typeface="Times New Roman" panose="02020603050405020304" pitchFamily="18" charset="0"/>
              </a:rPr>
              <a:t>What could get in the way?</a:t>
            </a:r>
            <a:endParaRPr lang="en-GB" sz="6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28600" algn="l"/>
              </a:tabLst>
            </a:pPr>
            <a:r>
              <a:rPr lang="en-GB" sz="6400" kern="100" dirty="0">
                <a:effectLst/>
                <a:latin typeface="Tahoma" panose="020B0604030504040204" pitchFamily="34" charset="0"/>
                <a:ea typeface="Calibri" panose="020F0502020204030204" pitchFamily="34" charset="0"/>
                <a:cs typeface="Times New Roman" panose="02020603050405020304" pitchFamily="18" charset="0"/>
              </a:rPr>
              <a:t>And what would you do about it?</a:t>
            </a:r>
          </a:p>
          <a:p>
            <a:pPr marL="0" indent="0">
              <a:lnSpc>
                <a:spcPct val="107000"/>
              </a:lnSpc>
              <a:spcAft>
                <a:spcPts val="800"/>
              </a:spcAft>
              <a:buNone/>
              <a:tabLst>
                <a:tab pos="228600" algn="l"/>
              </a:tabLst>
            </a:pPr>
            <a:r>
              <a:rPr lang="en-GB" sz="6400" kern="100" dirty="0">
                <a:latin typeface="Tahoma" panose="020B0604030504040204" pitchFamily="34" charset="0"/>
                <a:ea typeface="Calibri" panose="020F0502020204030204" pitchFamily="34" charset="0"/>
                <a:cs typeface="Times New Roman" panose="02020603050405020304" pitchFamily="18" charset="0"/>
              </a:rPr>
              <a:t>This is something you can help your patients with – they have a Diary Sheet to monitor how they are doing.</a:t>
            </a:r>
            <a:endParaRPr lang="en-GB" sz="6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tabLst>
                <a:tab pos="228600" algn="l"/>
              </a:tabLst>
            </a:pPr>
            <a:endParaRPr lang="en-GB" sz="7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GB" sz="7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798555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444</TotalTime>
  <Words>1071</Words>
  <Application>Microsoft Office PowerPoint</Application>
  <PresentationFormat>Widescreen</PresentationFormat>
  <Paragraphs>91</Paragraphs>
  <Slides>10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Tahoma</vt:lpstr>
      <vt:lpstr>Wingdings 2</vt:lpstr>
      <vt:lpstr>Office Theme</vt:lpstr>
      <vt:lpstr>COMPREHEND COPE AND CONNECT BITE-SIZED TRAINING   </vt:lpstr>
      <vt:lpstr>The Taking Charge of your Life</vt:lpstr>
      <vt:lpstr>Session 1 Mindfulness Rationale for Mindfulness – States of Mind</vt:lpstr>
      <vt:lpstr>Session 2. Understanding Feelings</vt:lpstr>
      <vt:lpstr>Session 3. Managing Feelings</vt:lpstr>
      <vt:lpstr>Acting Opposite and Staying out of Emotion Mind</vt:lpstr>
      <vt:lpstr>Session 4.Managing Urges and Distress.</vt:lpstr>
      <vt:lpstr>Session 5. People Skills 1.</vt:lpstr>
      <vt:lpstr>Session 6. People Skills 2 and Keeping it Up</vt:lpstr>
      <vt:lpstr>Any thoughts? Any questions ? How do you think you can support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COMPREHEND COPE AND CONNECT BITE-SIZED TRAINING   </dc:title>
  <dc:creator>Isabel Clarke</dc:creator>
  <cp:lastModifiedBy>Clarke, Isabel</cp:lastModifiedBy>
  <cp:revision>2</cp:revision>
  <dcterms:created xsi:type="dcterms:W3CDTF">2024-11-12T08:58:38Z</dcterms:created>
  <dcterms:modified xsi:type="dcterms:W3CDTF">2024-11-15T11:44:23Z</dcterms:modified>
</cp:coreProperties>
</file>