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6" r:id="rId2"/>
    <p:sldId id="283" r:id="rId3"/>
    <p:sldId id="284" r:id="rId4"/>
    <p:sldId id="281" r:id="rId5"/>
    <p:sldId id="262" r:id="rId6"/>
    <p:sldId id="299" r:id="rId7"/>
    <p:sldId id="266" r:id="rId8"/>
    <p:sldId id="271" r:id="rId9"/>
    <p:sldId id="300" r:id="rId10"/>
    <p:sldId id="265" r:id="rId11"/>
    <p:sldId id="273" r:id="rId12"/>
    <p:sldId id="285" r:id="rId13"/>
    <p:sldId id="301" r:id="rId14"/>
    <p:sldId id="290" r:id="rId15"/>
    <p:sldId id="267" r:id="rId16"/>
    <p:sldId id="270" r:id="rId17"/>
    <p:sldId id="291" r:id="rId18"/>
    <p:sldId id="292" r:id="rId19"/>
    <p:sldId id="293" r:id="rId20"/>
    <p:sldId id="295" r:id="rId21"/>
    <p:sldId id="29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912" y="5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5190"/>
    </p:cViewPr>
  </p:sorterViewPr>
  <p:notesViewPr>
    <p:cSldViewPr>
      <p:cViewPr varScale="1">
        <p:scale>
          <a:sx n="59" d="100"/>
          <a:sy n="59" d="100"/>
        </p:scale>
        <p:origin x="259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917B1E-9985-496F-BE6D-8EF5EAA16C7E}" type="datetimeFigureOut">
              <a:rPr lang="en-GB" smtClean="0"/>
              <a:pPr/>
              <a:t>27/11/2024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FECC28-B7A1-4DC7-8480-D0CD6422A2C2}" type="slidenum">
              <a:rPr lang="en-GB" smtClean="0"/>
              <a:pPr/>
              <a:t>‹#›</a:t>
            </a:fld>
            <a:endParaRPr lang="en-GB"/>
          </a:p>
        </p:txBody>
      </p:sp>
    </p:spTree>
    <p:extLst>
      <p:ext uri="{BB962C8B-B14F-4D97-AF65-F5344CB8AC3E}">
        <p14:creationId xmlns:p14="http://schemas.microsoft.com/office/powerpoint/2010/main" val="2912300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2FECC28-B7A1-4DC7-8480-D0CD6422A2C2}" type="slidenum">
              <a:rPr lang="en-GB" smtClean="0"/>
              <a:pPr/>
              <a:t>1</a:t>
            </a:fld>
            <a:endParaRPr lang="en-GB"/>
          </a:p>
        </p:txBody>
      </p:sp>
    </p:spTree>
    <p:extLst>
      <p:ext uri="{BB962C8B-B14F-4D97-AF65-F5344CB8AC3E}">
        <p14:creationId xmlns:p14="http://schemas.microsoft.com/office/powerpoint/2010/main" val="3386936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Discussion on creating this hierarchy – get an example from someone of their list.</a:t>
            </a:r>
          </a:p>
        </p:txBody>
      </p:sp>
      <p:sp>
        <p:nvSpPr>
          <p:cNvPr id="4" name="Slide Number Placeholder 3"/>
          <p:cNvSpPr>
            <a:spLocks noGrp="1"/>
          </p:cNvSpPr>
          <p:nvPr>
            <p:ph type="sldNum" sz="quarter" idx="10"/>
          </p:nvPr>
        </p:nvSpPr>
        <p:spPr/>
        <p:txBody>
          <a:bodyPr/>
          <a:lstStyle/>
          <a:p>
            <a:fld id="{52FECC28-B7A1-4DC7-8480-D0CD6422A2C2}" type="slidenum">
              <a:rPr lang="en-GB" smtClean="0"/>
              <a:pPr/>
              <a:t>12</a:t>
            </a:fld>
            <a:endParaRPr lang="en-GB"/>
          </a:p>
        </p:txBody>
      </p:sp>
    </p:spTree>
    <p:extLst>
      <p:ext uri="{BB962C8B-B14F-4D97-AF65-F5344CB8AC3E}">
        <p14:creationId xmlns:p14="http://schemas.microsoft.com/office/powerpoint/2010/main" val="23028480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Explain the diagram. Everyone has a point at which they will flip – either reach panic or lose their temper, if put under sufficient stress or threat – there are physiological reasons for this. However, if their underlying level of stress is low it will take an awful lot reach that point. If someone is running at a constant high level of stress, it will take very little.</a:t>
            </a:r>
          </a:p>
          <a:p>
            <a:r>
              <a:rPr lang="en-GB" dirty="0"/>
              <a:t>Generate discussion and get some examples of ‘straw that breaks the camel’s back’ situations.</a:t>
            </a:r>
          </a:p>
          <a:p>
            <a:r>
              <a:rPr lang="en-GB" dirty="0"/>
              <a:t>This can be an opportunity to bring in anger and loss of temper and link that to the stress reaction.</a:t>
            </a:r>
          </a:p>
          <a:p>
            <a:r>
              <a:rPr lang="en-GB" dirty="0"/>
              <a:t>The solution is to reduce ongoing stress in your life. </a:t>
            </a:r>
          </a:p>
          <a:p>
            <a:r>
              <a:rPr lang="en-GB" dirty="0"/>
              <a:t>Discussion around what produces stress and what reduces it – flip chart.</a:t>
            </a:r>
          </a:p>
          <a:p>
            <a:endParaRPr lang="en-GB" dirty="0"/>
          </a:p>
        </p:txBody>
      </p:sp>
      <p:sp>
        <p:nvSpPr>
          <p:cNvPr id="4" name="Slide Number Placeholder 3"/>
          <p:cNvSpPr>
            <a:spLocks noGrp="1"/>
          </p:cNvSpPr>
          <p:nvPr>
            <p:ph type="sldNum" sz="quarter" idx="10"/>
          </p:nvPr>
        </p:nvSpPr>
        <p:spPr/>
        <p:txBody>
          <a:bodyPr/>
          <a:lstStyle/>
          <a:p>
            <a:fld id="{52FECC28-B7A1-4DC7-8480-D0CD6422A2C2}" type="slidenum">
              <a:rPr lang="en-GB" smtClean="0"/>
              <a:pPr/>
              <a:t>15</a:t>
            </a:fld>
            <a:endParaRPr lang="en-GB"/>
          </a:p>
        </p:txBody>
      </p:sp>
    </p:spTree>
    <p:extLst>
      <p:ext uri="{BB962C8B-B14F-4D97-AF65-F5344CB8AC3E}">
        <p14:creationId xmlns:p14="http://schemas.microsoft.com/office/powerpoint/2010/main" val="17452459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 Pair exercise. Discuss with partner what life style elements are causing stress – what might they need to do less of:</a:t>
            </a:r>
          </a:p>
          <a:p>
            <a:r>
              <a:rPr lang="en-GB" dirty="0"/>
              <a:t>What life style changes might bring down or relieve stress – what might they need to do more of.</a:t>
            </a:r>
          </a:p>
          <a:p>
            <a:r>
              <a:rPr lang="en-GB" dirty="0"/>
              <a:t>Tip: as stress is about the body getting ready for action, giving it some activity whether sport or practical is a good start.</a:t>
            </a:r>
          </a:p>
          <a:p>
            <a:r>
              <a:rPr lang="en-GB" dirty="0"/>
              <a:t>Starting point for individual plans.</a:t>
            </a:r>
          </a:p>
        </p:txBody>
      </p:sp>
      <p:sp>
        <p:nvSpPr>
          <p:cNvPr id="4" name="Slide Number Placeholder 3"/>
          <p:cNvSpPr>
            <a:spLocks noGrp="1"/>
          </p:cNvSpPr>
          <p:nvPr>
            <p:ph type="sldNum" sz="quarter" idx="10"/>
          </p:nvPr>
        </p:nvSpPr>
        <p:spPr/>
        <p:txBody>
          <a:bodyPr/>
          <a:lstStyle/>
          <a:p>
            <a:fld id="{52FECC28-B7A1-4DC7-8480-D0CD6422A2C2}" type="slidenum">
              <a:rPr lang="en-GB" smtClean="0"/>
              <a:pPr/>
              <a:t>16</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2FECC28-B7A1-4DC7-8480-D0CD6422A2C2}" type="slidenum">
              <a:rPr lang="en-GB" smtClean="0"/>
              <a:pPr/>
              <a:t>18</a:t>
            </a:fld>
            <a:endParaRPr lang="en-GB"/>
          </a:p>
        </p:txBody>
      </p:sp>
    </p:spTree>
    <p:extLst>
      <p:ext uri="{BB962C8B-B14F-4D97-AF65-F5344CB8AC3E}">
        <p14:creationId xmlns:p14="http://schemas.microsoft.com/office/powerpoint/2010/main" val="33615537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2FECC28-B7A1-4DC7-8480-D0CD6422A2C2}" type="slidenum">
              <a:rPr lang="en-GB" smtClean="0"/>
              <a:pPr/>
              <a:t>19</a:t>
            </a:fld>
            <a:endParaRPr lang="en-GB"/>
          </a:p>
        </p:txBody>
      </p:sp>
    </p:spTree>
    <p:extLst>
      <p:ext uri="{BB962C8B-B14F-4D97-AF65-F5344CB8AC3E}">
        <p14:creationId xmlns:p14="http://schemas.microsoft.com/office/powerpoint/2010/main" val="35599540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p:txBody>
          <a:bodyPr/>
          <a:lstStyle/>
          <a:p>
            <a:pPr>
              <a:defRPr/>
            </a:pPr>
            <a:fld id="{1927D2D4-23CF-4AEC-9F00-188E4D320365}" type="slidenum">
              <a:rPr lang="en-GB" smtClean="0"/>
              <a:pPr>
                <a:defRPr/>
              </a:pPr>
              <a:t>20</a:t>
            </a:fld>
            <a:endParaRPr lang="en-GB"/>
          </a:p>
        </p:txBody>
      </p:sp>
      <p:sp>
        <p:nvSpPr>
          <p:cNvPr id="27651"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91428" tIns="45713" rIns="91428" bIns="45713" anchor="b"/>
          <a:lstStyle/>
          <a:p>
            <a:pPr algn="r"/>
            <a:fld id="{A093C821-6015-4628-8EE6-8E60D9CF52CC}" type="slidenum">
              <a:rPr lang="en-GB" sz="1200"/>
              <a:pPr algn="r"/>
              <a:t>20</a:t>
            </a:fld>
            <a:endParaRPr lang="en-GB" sz="1200"/>
          </a:p>
        </p:txBody>
      </p:sp>
      <p:sp>
        <p:nvSpPr>
          <p:cNvPr id="2765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7653" name="Rectangle 3"/>
          <p:cNvSpPr>
            <a:spLocks noGrp="1" noChangeArrowheads="1"/>
          </p:cNvSpPr>
          <p:nvPr>
            <p:ph type="body" idx="1"/>
          </p:nvPr>
        </p:nvSpPr>
        <p:spPr bwMode="auto">
          <a:xfrm>
            <a:off x="692696" y="4567678"/>
            <a:ext cx="5486400" cy="4114800"/>
          </a:xfrm>
          <a:noFill/>
        </p:spPr>
        <p:txBody>
          <a:bodyPr>
            <a:normAutofit/>
          </a:bodyPr>
          <a:lstStyle/>
          <a:p>
            <a:r>
              <a:rPr lang="en-US" dirty="0"/>
              <a:t> </a:t>
            </a:r>
          </a:p>
          <a:p>
            <a:r>
              <a:rPr lang="en-GB" dirty="0"/>
              <a:t> </a:t>
            </a:r>
          </a:p>
        </p:txBody>
      </p:sp>
    </p:spTree>
    <p:extLst>
      <p:ext uri="{BB962C8B-B14F-4D97-AF65-F5344CB8AC3E}">
        <p14:creationId xmlns:p14="http://schemas.microsoft.com/office/powerpoint/2010/main" val="3158440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p:txBody>
          <a:bodyPr/>
          <a:lstStyle/>
          <a:p>
            <a:pPr>
              <a:defRPr/>
            </a:pPr>
            <a:fld id="{1927D2D4-23CF-4AEC-9F00-188E4D320365}" type="slidenum">
              <a:rPr lang="en-GB" smtClean="0"/>
              <a:pPr>
                <a:defRPr/>
              </a:pPr>
              <a:t>2</a:t>
            </a:fld>
            <a:endParaRPr lang="en-GB"/>
          </a:p>
        </p:txBody>
      </p:sp>
      <p:sp>
        <p:nvSpPr>
          <p:cNvPr id="27651"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91428" tIns="45713" rIns="91428" bIns="45713" anchor="b"/>
          <a:lstStyle/>
          <a:p>
            <a:pPr algn="r"/>
            <a:fld id="{A093C821-6015-4628-8EE6-8E60D9CF52CC}" type="slidenum">
              <a:rPr lang="en-GB" sz="1200"/>
              <a:pPr algn="r"/>
              <a:t>2</a:t>
            </a:fld>
            <a:endParaRPr lang="en-GB" sz="1200"/>
          </a:p>
        </p:txBody>
      </p:sp>
      <p:sp>
        <p:nvSpPr>
          <p:cNvPr id="2765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7653" name="Rectangle 3"/>
          <p:cNvSpPr>
            <a:spLocks noGrp="1" noChangeArrowheads="1"/>
          </p:cNvSpPr>
          <p:nvPr>
            <p:ph type="body" idx="1"/>
          </p:nvPr>
        </p:nvSpPr>
        <p:spPr bwMode="auto">
          <a:xfrm>
            <a:off x="692696" y="4567678"/>
            <a:ext cx="5486400" cy="4114800"/>
          </a:xfrm>
          <a:noFill/>
        </p:spPr>
        <p:txBody>
          <a:bodyPr>
            <a:normAutofit/>
          </a:bodyPr>
          <a:lstStyle/>
          <a:p>
            <a:r>
              <a:rPr lang="en-US" dirty="0"/>
              <a:t> </a:t>
            </a:r>
            <a:r>
              <a:rPr lang="en-GB" dirty="0"/>
              <a:t>The diagram shows that  our brains have 2 separate circuits. Emotion Mind manages feelings, information from our senses, and working out what is important for us. It is the one that registers a sense of threat – also happiness when things go well for us. </a:t>
            </a:r>
          </a:p>
          <a:p>
            <a:r>
              <a:rPr lang="en-GB" dirty="0"/>
              <a:t> </a:t>
            </a:r>
          </a:p>
          <a:p>
            <a:r>
              <a:rPr lang="en-GB" dirty="0"/>
              <a:t>Reasonable Mind thinks logically. It knows about time and place and can see the bigger picture. The two work together most of the time, but separate when we are very stressed – or very relaxed. Mindfulness is the skill we need to bring them back together.</a:t>
            </a:r>
          </a:p>
          <a:p>
            <a:r>
              <a:rPr lang="en-GB" dirty="0"/>
              <a:t> </a:t>
            </a:r>
          </a:p>
          <a:p>
            <a:r>
              <a:rPr lang="en-GB" dirty="0"/>
              <a:t>This diagram is used in Dialectical Behaviour Therapy, but the circles labelled memory have been added here, as they give information that we know from research into the way the brain operates that helps explain both why present feelings can become so unbearable. </a:t>
            </a:r>
          </a:p>
          <a:p>
            <a:r>
              <a:rPr lang="en-GB" dirty="0"/>
              <a:t> </a:t>
            </a:r>
          </a:p>
          <a:p>
            <a:pPr eaLnBrk="1" hangingPunct="1"/>
            <a:endParaRPr lang="en-GB" dirty="0"/>
          </a:p>
        </p:txBody>
      </p:sp>
    </p:spTree>
    <p:extLst>
      <p:ext uri="{BB962C8B-B14F-4D97-AF65-F5344CB8AC3E}">
        <p14:creationId xmlns:p14="http://schemas.microsoft.com/office/powerpoint/2010/main" val="4245289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7388"/>
            <a:ext cx="4572000" cy="3429000"/>
          </a:xfrm>
        </p:spPr>
      </p:sp>
      <p:sp>
        <p:nvSpPr>
          <p:cNvPr id="3" name="Notes Placeholder 2"/>
          <p:cNvSpPr>
            <a:spLocks noGrp="1"/>
          </p:cNvSpPr>
          <p:nvPr>
            <p:ph type="body" idx="1"/>
          </p:nvPr>
        </p:nvSpPr>
        <p:spPr/>
        <p:txBody>
          <a:bodyPr/>
          <a:lstStyle/>
          <a:p>
            <a:r>
              <a:rPr lang="en-GB" dirty="0"/>
              <a:t>Facilitator notes.</a:t>
            </a:r>
          </a:p>
          <a:p>
            <a:endParaRPr lang="en-GB" dirty="0"/>
          </a:p>
          <a:p>
            <a:r>
              <a:rPr lang="en-GB" dirty="0"/>
              <a:t> This is how it is presented to the group.</a:t>
            </a:r>
          </a:p>
          <a:p>
            <a:endParaRPr lang="en-GB" dirty="0"/>
          </a:p>
        </p:txBody>
      </p:sp>
      <p:sp>
        <p:nvSpPr>
          <p:cNvPr id="4" name="Slide Number Placeholder 3"/>
          <p:cNvSpPr>
            <a:spLocks noGrp="1"/>
          </p:cNvSpPr>
          <p:nvPr>
            <p:ph type="sldNum" sz="quarter" idx="10"/>
          </p:nvPr>
        </p:nvSpPr>
        <p:spPr/>
        <p:txBody>
          <a:bodyPr/>
          <a:lstStyle/>
          <a:p>
            <a:fld id="{52FECC28-B7A1-4DC7-8480-D0CD6422A2C2}" type="slidenum">
              <a:rPr lang="en-GB" smtClean="0"/>
              <a:pPr/>
              <a:t>3</a:t>
            </a:fld>
            <a:endParaRPr lang="en-GB"/>
          </a:p>
        </p:txBody>
      </p:sp>
    </p:spTree>
    <p:extLst>
      <p:ext uri="{BB962C8B-B14F-4D97-AF65-F5344CB8AC3E}">
        <p14:creationId xmlns:p14="http://schemas.microsoft.com/office/powerpoint/2010/main" val="2968236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GB" dirty="0"/>
              <a:t>Depending on time, you could illustrate this using the flip chart.  Get some discussion about what they notice both in themselves and in their patients when fight/flight kicks in. Is it a good time for a discussion? Pointing things out etc.? The changes outlined in the group are pasted in here: </a:t>
            </a:r>
            <a:r>
              <a:rPr lang="en-GB" b="1" u="sng" dirty="0"/>
              <a:t>Heart Rate</a:t>
            </a:r>
            <a:r>
              <a:rPr lang="en-GB" dirty="0"/>
              <a:t>. This speeds up. </a:t>
            </a:r>
          </a:p>
          <a:p>
            <a:pPr marL="0" indent="0">
              <a:buNone/>
            </a:pPr>
            <a:r>
              <a:rPr lang="en-GB" b="1" dirty="0"/>
              <a:t>Why?</a:t>
            </a:r>
            <a:r>
              <a:rPr lang="en-GB" dirty="0"/>
              <a:t> For vigorous action you need extra blood in all your limbs and organs – the heart achieves this by pumping the blood round faster.</a:t>
            </a:r>
          </a:p>
          <a:p>
            <a:pPr marL="0" indent="0">
              <a:buNone/>
            </a:pPr>
            <a:r>
              <a:rPr lang="en-GB" b="1" dirty="0"/>
              <a:t>You notice</a:t>
            </a:r>
            <a:r>
              <a:rPr lang="en-GB" dirty="0"/>
              <a:t>: Heart thumping</a:t>
            </a:r>
          </a:p>
          <a:p>
            <a:pPr marL="0" indent="0">
              <a:buNone/>
            </a:pPr>
            <a:r>
              <a:rPr lang="en-GB" dirty="0"/>
              <a:t>Feeling hot and sweaty.</a:t>
            </a:r>
          </a:p>
          <a:p>
            <a:r>
              <a:rPr lang="en-GB" b="1" u="sng" dirty="0"/>
              <a:t>Stomach and digestive system</a:t>
            </a:r>
            <a:r>
              <a:rPr lang="en-GB" b="1" dirty="0"/>
              <a:t>. </a:t>
            </a:r>
            <a:r>
              <a:rPr lang="en-GB" dirty="0"/>
              <a:t>Digestion etc is switched off.</a:t>
            </a:r>
          </a:p>
          <a:p>
            <a:pPr marL="0" indent="0">
              <a:buNone/>
            </a:pPr>
            <a:r>
              <a:rPr lang="en-GB" b="1" dirty="0"/>
              <a:t>Why?</a:t>
            </a:r>
            <a:r>
              <a:rPr lang="en-GB" dirty="0"/>
              <a:t> When there is an emergency, resources (blood) needs to be withdrawn from the less essential to the parts of the system that are vital for survival.</a:t>
            </a:r>
          </a:p>
          <a:p>
            <a:pPr marL="0" indent="0">
              <a:buNone/>
            </a:pPr>
            <a:r>
              <a:rPr lang="en-GB" b="1" dirty="0"/>
              <a:t>You notice:</a:t>
            </a:r>
            <a:r>
              <a:rPr lang="en-GB" dirty="0"/>
              <a:t> Varies: ‘butterflies’ – uncomfortable feeling in the stomach</a:t>
            </a:r>
          </a:p>
          <a:p>
            <a:pPr marL="0" indent="0">
              <a:buNone/>
            </a:pPr>
            <a:r>
              <a:rPr lang="en-GB" dirty="0"/>
              <a:t>Feeling sick</a:t>
            </a:r>
          </a:p>
          <a:p>
            <a:pPr marL="0" indent="0">
              <a:buNone/>
            </a:pPr>
            <a:r>
              <a:rPr lang="en-GB" dirty="0"/>
              <a:t>Needing the toilet.</a:t>
            </a:r>
          </a:p>
          <a:p>
            <a:r>
              <a:rPr lang="en-GB" b="1" u="sng" dirty="0"/>
              <a:t>Breathing.</a:t>
            </a:r>
            <a:r>
              <a:rPr lang="en-GB" dirty="0"/>
              <a:t> Breath in fast. Breath out less.</a:t>
            </a:r>
          </a:p>
          <a:p>
            <a:r>
              <a:rPr lang="en-GB" b="1" dirty="0"/>
              <a:t>Why?</a:t>
            </a:r>
            <a:r>
              <a:rPr lang="en-GB" dirty="0"/>
              <a:t> When you engage in vigorous action, you need plenty of air, and you use it up quickly, hence gulping in air in rapid, short, breaths. </a:t>
            </a:r>
          </a:p>
          <a:p>
            <a:endParaRPr lang="en-GB" dirty="0"/>
          </a:p>
          <a:p>
            <a:r>
              <a:rPr lang="en-GB" b="1" dirty="0"/>
              <a:t>You notice</a:t>
            </a:r>
            <a:r>
              <a:rPr lang="en-GB" dirty="0"/>
              <a:t>: If (as is likely) you are not engaging in vigorous action, this sort of breathing will soon feel very uncomfortable. It will affect your ability to think normally (below); you could start to feel as if you cannot breath, which is itself frightening, so that if it continues, it  can lead to the alarming (but not actually dangerous) experience of panic.</a:t>
            </a:r>
          </a:p>
          <a:p>
            <a:r>
              <a:rPr lang="en-GB" sz="1200" b="1" dirty="0"/>
              <a:t>Muscles</a:t>
            </a:r>
            <a:r>
              <a:rPr lang="en-GB" sz="1200" dirty="0"/>
              <a:t>. These become tense.</a:t>
            </a:r>
          </a:p>
          <a:p>
            <a:pPr marL="0" indent="0">
              <a:buNone/>
            </a:pPr>
            <a:r>
              <a:rPr lang="en-GB" sz="1200" b="1" dirty="0"/>
              <a:t>Why?</a:t>
            </a:r>
            <a:r>
              <a:rPr lang="en-GB" sz="1200" dirty="0"/>
              <a:t> The extra blood and oxygen that has been provided is sent to the muscles so that your legs can run away fast or your arms fight effectively. </a:t>
            </a:r>
          </a:p>
          <a:p>
            <a:pPr marL="0" indent="0">
              <a:buNone/>
            </a:pPr>
            <a:r>
              <a:rPr lang="en-GB" sz="1200" b="1" dirty="0"/>
              <a:t>You notice</a:t>
            </a:r>
            <a:r>
              <a:rPr lang="en-GB" sz="1200" dirty="0"/>
              <a:t>: Feeling tense, sometimes leading to shaking and tremor in the limbs; pain if prolonged. Tension in the head and face muscles leads to headache.</a:t>
            </a:r>
          </a:p>
          <a:p>
            <a:pPr marL="0" indent="0">
              <a:buNone/>
            </a:pPr>
            <a:r>
              <a:rPr lang="en-GB" sz="1200" dirty="0"/>
              <a:t> </a:t>
            </a:r>
          </a:p>
          <a:p>
            <a:r>
              <a:rPr lang="en-GB" sz="1200" b="1" dirty="0"/>
              <a:t>Thinking</a:t>
            </a:r>
            <a:r>
              <a:rPr lang="en-GB" sz="1200" dirty="0"/>
              <a:t>. This becomes focused on threat (tunnel vision), fails to take in the bigger picture, and if prolonged, leads to confusion.</a:t>
            </a:r>
          </a:p>
          <a:p>
            <a:pPr marL="0" indent="0">
              <a:buNone/>
            </a:pPr>
            <a:r>
              <a:rPr lang="en-GB" sz="1200" b="1" dirty="0"/>
              <a:t>Why?</a:t>
            </a:r>
            <a:r>
              <a:rPr lang="en-GB" sz="1200" dirty="0"/>
              <a:t> If you are in real danger, you do need to concentrate on coping with that. The change in your breathing, disturbs the balance between oxygen and carbon dioxide in the brain – as a result of breathing for action without using that extra oxygen, and not breathing out enough. If this carries on, the brain cannot cope with it, and the result for you is panic and confusion.</a:t>
            </a:r>
          </a:p>
          <a:p>
            <a:endParaRPr lang="en-GB" dirty="0"/>
          </a:p>
          <a:p>
            <a:pPr marL="0" indent="0">
              <a:buNone/>
            </a:pPr>
            <a:endParaRPr lang="en-GB" dirty="0"/>
          </a:p>
        </p:txBody>
      </p:sp>
      <p:sp>
        <p:nvSpPr>
          <p:cNvPr id="4" name="Slide Number Placeholder 3"/>
          <p:cNvSpPr>
            <a:spLocks noGrp="1"/>
          </p:cNvSpPr>
          <p:nvPr>
            <p:ph type="sldNum" sz="quarter" idx="10"/>
          </p:nvPr>
        </p:nvSpPr>
        <p:spPr/>
        <p:txBody>
          <a:bodyPr/>
          <a:lstStyle/>
          <a:p>
            <a:fld id="{52FECC28-B7A1-4DC7-8480-D0CD6422A2C2}" type="slidenum">
              <a:rPr lang="en-GB" smtClean="0"/>
              <a:pPr/>
              <a:t>4</a:t>
            </a:fld>
            <a:endParaRPr lang="en-GB"/>
          </a:p>
        </p:txBody>
      </p:sp>
    </p:spTree>
    <p:extLst>
      <p:ext uri="{BB962C8B-B14F-4D97-AF65-F5344CB8AC3E}">
        <p14:creationId xmlns:p14="http://schemas.microsoft.com/office/powerpoint/2010/main" val="40427398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a:t>
            </a:r>
          </a:p>
          <a:p>
            <a:endParaRPr lang="en-GB" dirty="0"/>
          </a:p>
        </p:txBody>
      </p:sp>
      <p:sp>
        <p:nvSpPr>
          <p:cNvPr id="4" name="Slide Number Placeholder 3"/>
          <p:cNvSpPr>
            <a:spLocks noGrp="1"/>
          </p:cNvSpPr>
          <p:nvPr>
            <p:ph type="sldNum" sz="quarter" idx="10"/>
          </p:nvPr>
        </p:nvSpPr>
        <p:spPr/>
        <p:txBody>
          <a:bodyPr/>
          <a:lstStyle/>
          <a:p>
            <a:fld id="{52FECC28-B7A1-4DC7-8480-D0CD6422A2C2}" type="slidenum">
              <a:rPr lang="en-GB" smtClean="0"/>
              <a:pPr/>
              <a:t>5</a:t>
            </a:fld>
            <a:endParaRPr lang="en-GB"/>
          </a:p>
        </p:txBody>
      </p:sp>
    </p:spTree>
    <p:extLst>
      <p:ext uri="{BB962C8B-B14F-4D97-AF65-F5344CB8AC3E}">
        <p14:creationId xmlns:p14="http://schemas.microsoft.com/office/powerpoint/2010/main" val="19467953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3400"/>
            <a:ext cx="5486400" cy="4477072"/>
          </a:xfrm>
        </p:spPr>
        <p:txBody>
          <a:bodyPr>
            <a:normAutofit/>
          </a:bodyPr>
          <a:lstStyle/>
          <a:p>
            <a:pPr lvl="0"/>
            <a:r>
              <a:rPr lang="en-GB" dirty="0"/>
              <a:t>‘ Take the group through the breathing and ask how it felt.</a:t>
            </a:r>
          </a:p>
          <a:p>
            <a:pPr lvl="0"/>
            <a:r>
              <a:rPr lang="en-GB" dirty="0"/>
              <a:t>Add the following tips:</a:t>
            </a:r>
          </a:p>
          <a:p>
            <a:r>
              <a:rPr lang="en-GB" dirty="0"/>
              <a:t>Keep practicing this so that it is easy to do when you really need it. </a:t>
            </a:r>
          </a:p>
          <a:p>
            <a:r>
              <a:rPr lang="en-GB" dirty="0"/>
              <a:t> BREATHING WILL BRING DOWN ANXIETY IF YOU CATCH IT EARLY – NOTICE WHAT YOUR BODY IS TELLING YOU – PICK UP YOUR FIRST SIGNS OF ANXIETY, AND LENGTHEN YOUR BREATHING THEN</a:t>
            </a:r>
          </a:p>
          <a:p>
            <a:endParaRPr lang="en-GB" dirty="0"/>
          </a:p>
          <a:p>
            <a:r>
              <a:rPr lang="en-GB" dirty="0"/>
              <a:t>When you have breathed out, you don’t need to breath in again straight away (whatever it feels like). Take it easy. Don’t bother!</a:t>
            </a:r>
          </a:p>
          <a:p>
            <a:r>
              <a:rPr lang="en-GB" dirty="0"/>
              <a:t> </a:t>
            </a:r>
          </a:p>
          <a:p>
            <a:r>
              <a:rPr lang="en-GB" dirty="0"/>
              <a:t>THIS BREATHING SHOULD HELP YOU TO THINK MORE CLEARLY.</a:t>
            </a:r>
          </a:p>
          <a:p>
            <a:r>
              <a:rPr lang="en-GB" dirty="0"/>
              <a:t>PRACTICE</a:t>
            </a:r>
          </a:p>
          <a:p>
            <a:endParaRPr lang="en-GB" dirty="0"/>
          </a:p>
          <a:p>
            <a:r>
              <a:rPr lang="en-GB" dirty="0"/>
              <a:t>Practice is key. Practice this breathing at odd moments. Start practicing when you are quite relaxed, as it will not work if you start straight away with times when you are very tense. Get good at it, and then you can expect it to work for you when you need it.</a:t>
            </a:r>
          </a:p>
          <a:p>
            <a:r>
              <a:rPr lang="en-GB" dirty="0"/>
              <a:t>Build some regular check in times into your day to practice the breathing – and use it when you want to get to sleep!</a:t>
            </a:r>
          </a:p>
          <a:p>
            <a:r>
              <a:rPr lang="en-GB" dirty="0"/>
              <a:t> </a:t>
            </a:r>
          </a:p>
          <a:p>
            <a:endParaRPr lang="en-GB" dirty="0"/>
          </a:p>
        </p:txBody>
      </p:sp>
      <p:sp>
        <p:nvSpPr>
          <p:cNvPr id="4" name="Slide Number Placeholder 3"/>
          <p:cNvSpPr>
            <a:spLocks noGrp="1"/>
          </p:cNvSpPr>
          <p:nvPr>
            <p:ph type="sldNum" sz="quarter" idx="10"/>
          </p:nvPr>
        </p:nvSpPr>
        <p:spPr/>
        <p:txBody>
          <a:bodyPr/>
          <a:lstStyle/>
          <a:p>
            <a:fld id="{52FECC28-B7A1-4DC7-8480-D0CD6422A2C2}" type="slidenum">
              <a:rPr lang="en-GB" smtClean="0"/>
              <a:pPr/>
              <a:t>7</a:t>
            </a:fld>
            <a:endParaRPr lang="en-GB"/>
          </a:p>
        </p:txBody>
      </p:sp>
    </p:spTree>
    <p:extLst>
      <p:ext uri="{BB962C8B-B14F-4D97-AF65-F5344CB8AC3E}">
        <p14:creationId xmlns:p14="http://schemas.microsoft.com/office/powerpoint/2010/main" val="6764855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Sometimes it is too difficult to remember how to do the breathing when stress levels are rising rapidly and it can be easier to simply ground yourself by noticing physical reality in the moment - </a:t>
            </a:r>
          </a:p>
          <a:p>
            <a:r>
              <a:rPr lang="en-GB" dirty="0"/>
              <a:t>i.e. to add in mindfulness. Discussion of what people might really notice if, for instance, they avoid going into crowded places.  because they fear people will look at them and judge them. If you really look at the other people in the supermarket, what would you see? Would they all be looking at you?</a:t>
            </a:r>
          </a:p>
          <a:p>
            <a:r>
              <a:rPr lang="en-GB" dirty="0"/>
              <a:t>Some people find it most useful to breathe long slow outbreaths first, then ground themselves mindfully in the present. Others find it works better the other way round.</a:t>
            </a:r>
          </a:p>
          <a:p>
            <a:endParaRPr lang="en-GB" dirty="0"/>
          </a:p>
        </p:txBody>
      </p:sp>
      <p:sp>
        <p:nvSpPr>
          <p:cNvPr id="4" name="Slide Number Placeholder 3"/>
          <p:cNvSpPr>
            <a:spLocks noGrp="1"/>
          </p:cNvSpPr>
          <p:nvPr>
            <p:ph type="sldNum" sz="quarter" idx="10"/>
          </p:nvPr>
        </p:nvSpPr>
        <p:spPr/>
        <p:txBody>
          <a:bodyPr/>
          <a:lstStyle/>
          <a:p>
            <a:fld id="{52FECC28-B7A1-4DC7-8480-D0CD6422A2C2}" type="slidenum">
              <a:rPr lang="en-GB" smtClean="0"/>
              <a:pPr/>
              <a:t>8</a:t>
            </a:fld>
            <a:endParaRPr lang="en-GB"/>
          </a:p>
        </p:txBody>
      </p:sp>
    </p:spTree>
    <p:extLst>
      <p:ext uri="{BB962C8B-B14F-4D97-AF65-F5344CB8AC3E}">
        <p14:creationId xmlns:p14="http://schemas.microsoft.com/office/powerpoint/2010/main" val="26620359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Draw out the anxiety curve on the flipchart, emphasizing that you will not experience the natural lessening of the anxiety as the wave washes over unless you stick with it. If you either leave – or keep it around by worrying, it will appear unmanageable.</a:t>
            </a:r>
          </a:p>
          <a:p>
            <a:r>
              <a:rPr lang="en-GB" dirty="0"/>
              <a:t>This is another example of how the threat reaction can take over and rule your life if you let it.</a:t>
            </a:r>
          </a:p>
          <a:p>
            <a:r>
              <a:rPr lang="en-GB" dirty="0"/>
              <a:t>Get examples from the group of situations that people might avoid because they become anxious in them. (Normalize wish to avoid things like the dentist and exams; note where people avoid in situations where most people do not have a problem).</a:t>
            </a:r>
          </a:p>
          <a:p>
            <a:r>
              <a:rPr lang="en-GB" dirty="0"/>
              <a:t> </a:t>
            </a:r>
          </a:p>
          <a:p>
            <a:endParaRPr lang="en-GB" dirty="0"/>
          </a:p>
        </p:txBody>
      </p:sp>
      <p:sp>
        <p:nvSpPr>
          <p:cNvPr id="4" name="Slide Number Placeholder 3"/>
          <p:cNvSpPr>
            <a:spLocks noGrp="1"/>
          </p:cNvSpPr>
          <p:nvPr>
            <p:ph type="sldNum" sz="quarter" idx="10"/>
          </p:nvPr>
        </p:nvSpPr>
        <p:spPr/>
        <p:txBody>
          <a:bodyPr/>
          <a:lstStyle/>
          <a:p>
            <a:fld id="{52FECC28-B7A1-4DC7-8480-D0CD6422A2C2}" type="slidenum">
              <a:rPr lang="en-GB" smtClean="0"/>
              <a:pPr/>
              <a:t>10</a:t>
            </a:fld>
            <a:endParaRPr lang="en-GB"/>
          </a:p>
        </p:txBody>
      </p:sp>
    </p:spTree>
    <p:extLst>
      <p:ext uri="{BB962C8B-B14F-4D97-AF65-F5344CB8AC3E}">
        <p14:creationId xmlns:p14="http://schemas.microsoft.com/office/powerpoint/2010/main" val="40670547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When going round the diagram, ask ‘If you look for threat, what are you likely to find?</a:t>
            </a:r>
          </a:p>
          <a:p>
            <a:endParaRPr lang="en-GB" dirty="0"/>
          </a:p>
          <a:p>
            <a:r>
              <a:rPr lang="en-GB" dirty="0"/>
              <a:t>Get an example from the group and work through on flipchart or template if virtual.</a:t>
            </a:r>
          </a:p>
          <a:p>
            <a:endParaRPr lang="en-GB" dirty="0"/>
          </a:p>
          <a:p>
            <a:r>
              <a:rPr lang="en-GB" dirty="0"/>
              <a:t>Stress how common avoidance cycles are, and how powerful they are in keeping you stuck. It means you never build up confidence to face the situation, so that life can become ruled by fear.</a:t>
            </a:r>
          </a:p>
          <a:p>
            <a:endParaRPr lang="en-GB" dirty="0"/>
          </a:p>
          <a:p>
            <a:endParaRPr lang="en-GB" dirty="0"/>
          </a:p>
          <a:p>
            <a:r>
              <a:rPr lang="en-GB" dirty="0"/>
              <a:t>Get examples of this from the group</a:t>
            </a:r>
          </a:p>
          <a:p>
            <a:r>
              <a:rPr lang="en-GB" dirty="0"/>
              <a:t>List of things they need to stop avoiding</a:t>
            </a:r>
          </a:p>
        </p:txBody>
      </p:sp>
      <p:sp>
        <p:nvSpPr>
          <p:cNvPr id="4" name="Slide Number Placeholder 3"/>
          <p:cNvSpPr>
            <a:spLocks noGrp="1"/>
          </p:cNvSpPr>
          <p:nvPr>
            <p:ph type="sldNum" sz="quarter" idx="10"/>
          </p:nvPr>
        </p:nvSpPr>
        <p:spPr/>
        <p:txBody>
          <a:bodyPr/>
          <a:lstStyle/>
          <a:p>
            <a:fld id="{52FECC28-B7A1-4DC7-8480-D0CD6422A2C2}" type="slidenum">
              <a:rPr lang="en-GB" smtClean="0"/>
              <a:pPr/>
              <a:t>11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6C46564-0BBD-4415-BFC8-196146C1F7BA}" type="datetimeFigureOut">
              <a:rPr lang="en-GB" smtClean="0"/>
              <a:pPr/>
              <a:t>27/11/2024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A83F93-BE99-4F6E-B3A6-22F2DFAAA008}" type="slidenum">
              <a:rPr lang="en-GB" smtClean="0"/>
              <a:pPr/>
              <a:t>‹#›</a:t>
            </a:fld>
            <a:endParaRPr lang="en-GB"/>
          </a:p>
        </p:txBody>
      </p:sp>
    </p:spTree>
    <p:extLst>
      <p:ext uri="{BB962C8B-B14F-4D97-AF65-F5344CB8AC3E}">
        <p14:creationId xmlns:p14="http://schemas.microsoft.com/office/powerpoint/2010/main" val="2190628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C46564-0BBD-4415-BFC8-196146C1F7BA}" type="datetimeFigureOut">
              <a:rPr lang="en-GB" smtClean="0"/>
              <a:pPr/>
              <a:t>27/11/2024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A83F93-BE99-4F6E-B3A6-22F2DFAAA008}" type="slidenum">
              <a:rPr lang="en-GB" smtClean="0"/>
              <a:pPr/>
              <a:t>‹#›</a:t>
            </a:fld>
            <a:endParaRPr lang="en-GB"/>
          </a:p>
        </p:txBody>
      </p:sp>
    </p:spTree>
    <p:extLst>
      <p:ext uri="{BB962C8B-B14F-4D97-AF65-F5344CB8AC3E}">
        <p14:creationId xmlns:p14="http://schemas.microsoft.com/office/powerpoint/2010/main" val="1532782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C46564-0BBD-4415-BFC8-196146C1F7BA}" type="datetimeFigureOut">
              <a:rPr lang="en-GB" smtClean="0"/>
              <a:pPr/>
              <a:t>27/11/2024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A83F93-BE99-4F6E-B3A6-22F2DFAAA008}" type="slidenum">
              <a:rPr lang="en-GB" smtClean="0"/>
              <a:pPr/>
              <a:t>‹#›</a:t>
            </a:fld>
            <a:endParaRPr lang="en-GB"/>
          </a:p>
        </p:txBody>
      </p:sp>
    </p:spTree>
    <p:extLst>
      <p:ext uri="{BB962C8B-B14F-4D97-AF65-F5344CB8AC3E}">
        <p14:creationId xmlns:p14="http://schemas.microsoft.com/office/powerpoint/2010/main" val="364880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C46564-0BBD-4415-BFC8-196146C1F7BA}" type="datetimeFigureOut">
              <a:rPr lang="en-GB" smtClean="0"/>
              <a:pPr/>
              <a:t>27/11/2024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A83F93-BE99-4F6E-B3A6-22F2DFAAA008}" type="slidenum">
              <a:rPr lang="en-GB" smtClean="0"/>
              <a:pPr/>
              <a:t>‹#›</a:t>
            </a:fld>
            <a:endParaRPr lang="en-GB"/>
          </a:p>
        </p:txBody>
      </p:sp>
    </p:spTree>
    <p:extLst>
      <p:ext uri="{BB962C8B-B14F-4D97-AF65-F5344CB8AC3E}">
        <p14:creationId xmlns:p14="http://schemas.microsoft.com/office/powerpoint/2010/main" val="3906873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C46564-0BBD-4415-BFC8-196146C1F7BA}" type="datetimeFigureOut">
              <a:rPr lang="en-GB" smtClean="0"/>
              <a:pPr/>
              <a:t>27/11/2024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A83F93-BE99-4F6E-B3A6-22F2DFAAA008}" type="slidenum">
              <a:rPr lang="en-GB" smtClean="0"/>
              <a:pPr/>
              <a:t>‹#›</a:t>
            </a:fld>
            <a:endParaRPr lang="en-GB"/>
          </a:p>
        </p:txBody>
      </p:sp>
    </p:spTree>
    <p:extLst>
      <p:ext uri="{BB962C8B-B14F-4D97-AF65-F5344CB8AC3E}">
        <p14:creationId xmlns:p14="http://schemas.microsoft.com/office/powerpoint/2010/main" val="177648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6C46564-0BBD-4415-BFC8-196146C1F7BA}" type="datetimeFigureOut">
              <a:rPr lang="en-GB" smtClean="0"/>
              <a:pPr/>
              <a:t>27/11/2024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A83F93-BE99-4F6E-B3A6-22F2DFAAA008}" type="slidenum">
              <a:rPr lang="en-GB" smtClean="0"/>
              <a:pPr/>
              <a:t>‹#›</a:t>
            </a:fld>
            <a:endParaRPr lang="en-GB"/>
          </a:p>
        </p:txBody>
      </p:sp>
    </p:spTree>
    <p:extLst>
      <p:ext uri="{BB962C8B-B14F-4D97-AF65-F5344CB8AC3E}">
        <p14:creationId xmlns:p14="http://schemas.microsoft.com/office/powerpoint/2010/main" val="3397646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6C46564-0BBD-4415-BFC8-196146C1F7BA}" type="datetimeFigureOut">
              <a:rPr lang="en-GB" smtClean="0"/>
              <a:pPr/>
              <a:t>27/11/2024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CA83F93-BE99-4F6E-B3A6-22F2DFAAA008}" type="slidenum">
              <a:rPr lang="en-GB" smtClean="0"/>
              <a:pPr/>
              <a:t>‹#›</a:t>
            </a:fld>
            <a:endParaRPr lang="en-GB"/>
          </a:p>
        </p:txBody>
      </p:sp>
    </p:spTree>
    <p:extLst>
      <p:ext uri="{BB962C8B-B14F-4D97-AF65-F5344CB8AC3E}">
        <p14:creationId xmlns:p14="http://schemas.microsoft.com/office/powerpoint/2010/main" val="255605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6C46564-0BBD-4415-BFC8-196146C1F7BA}" type="datetimeFigureOut">
              <a:rPr lang="en-GB" smtClean="0"/>
              <a:pPr/>
              <a:t>27/11/2024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CA83F93-BE99-4F6E-B3A6-22F2DFAAA008}" type="slidenum">
              <a:rPr lang="en-GB" smtClean="0"/>
              <a:pPr/>
              <a:t>‹#›</a:t>
            </a:fld>
            <a:endParaRPr lang="en-GB"/>
          </a:p>
        </p:txBody>
      </p:sp>
    </p:spTree>
    <p:extLst>
      <p:ext uri="{BB962C8B-B14F-4D97-AF65-F5344CB8AC3E}">
        <p14:creationId xmlns:p14="http://schemas.microsoft.com/office/powerpoint/2010/main" val="3030353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C46564-0BBD-4415-BFC8-196146C1F7BA}" type="datetimeFigureOut">
              <a:rPr lang="en-GB" smtClean="0"/>
              <a:pPr/>
              <a:t>27/11/2024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CA83F93-BE99-4F6E-B3A6-22F2DFAAA008}" type="slidenum">
              <a:rPr lang="en-GB" smtClean="0"/>
              <a:pPr/>
              <a:t>‹#›</a:t>
            </a:fld>
            <a:endParaRPr lang="en-GB"/>
          </a:p>
        </p:txBody>
      </p:sp>
    </p:spTree>
    <p:extLst>
      <p:ext uri="{BB962C8B-B14F-4D97-AF65-F5344CB8AC3E}">
        <p14:creationId xmlns:p14="http://schemas.microsoft.com/office/powerpoint/2010/main" val="674705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26C46564-0BBD-4415-BFC8-196146C1F7BA}" type="datetimeFigureOut">
              <a:rPr lang="en-GB" smtClean="0"/>
              <a:pPr/>
              <a:t>27/11/2024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A83F93-BE99-4F6E-B3A6-22F2DFAAA008}" type="slidenum">
              <a:rPr lang="en-GB" smtClean="0"/>
              <a:pPr/>
              <a:t>‹#›</a:t>
            </a:fld>
            <a:endParaRPr lang="en-GB"/>
          </a:p>
        </p:txBody>
      </p:sp>
    </p:spTree>
    <p:extLst>
      <p:ext uri="{BB962C8B-B14F-4D97-AF65-F5344CB8AC3E}">
        <p14:creationId xmlns:p14="http://schemas.microsoft.com/office/powerpoint/2010/main" val="1502739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26C46564-0BBD-4415-BFC8-196146C1F7BA}" type="datetimeFigureOut">
              <a:rPr lang="en-GB" smtClean="0"/>
              <a:pPr/>
              <a:t>27/11/2024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A83F93-BE99-4F6E-B3A6-22F2DFAAA008}" type="slidenum">
              <a:rPr lang="en-GB" smtClean="0"/>
              <a:pPr/>
              <a:t>‹#›</a:t>
            </a:fld>
            <a:endParaRPr lang="en-GB"/>
          </a:p>
        </p:txBody>
      </p:sp>
    </p:spTree>
    <p:extLst>
      <p:ext uri="{BB962C8B-B14F-4D97-AF65-F5344CB8AC3E}">
        <p14:creationId xmlns:p14="http://schemas.microsoft.com/office/powerpoint/2010/main" val="308385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6C46564-0BBD-4415-BFC8-196146C1F7BA}" type="datetimeFigureOut">
              <a:rPr lang="en-GB" smtClean="0"/>
              <a:pPr/>
              <a:t>27/11/2024</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CA83F93-BE99-4F6E-B3A6-22F2DFAAA008}" type="slidenum">
              <a:rPr lang="en-GB" smtClean="0"/>
              <a:pPr/>
              <a:t>‹#›</a:t>
            </a:fld>
            <a:endParaRPr lang="en-GB"/>
          </a:p>
        </p:txBody>
      </p:sp>
    </p:spTree>
    <p:extLst>
      <p:ext uri="{BB962C8B-B14F-4D97-AF65-F5344CB8AC3E}">
        <p14:creationId xmlns:p14="http://schemas.microsoft.com/office/powerpoint/2010/main" val="18495183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1052737"/>
            <a:ext cx="6298862" cy="1440159"/>
          </a:xfrm>
        </p:spPr>
        <p:txBody>
          <a:bodyPr>
            <a:normAutofit/>
          </a:bodyPr>
          <a:lstStyle/>
          <a:p>
            <a:r>
              <a:rPr lang="en-GB" sz="2000" b="1" dirty="0"/>
              <a:t>COMPREHEND COPE AND CONNECT BITE-SIZED TRAINING</a:t>
            </a:r>
            <a:br>
              <a:rPr lang="en-GB" dirty="0"/>
            </a:br>
            <a:r>
              <a:rPr lang="en-GB" dirty="0"/>
              <a:t>  </a:t>
            </a:r>
          </a:p>
        </p:txBody>
      </p:sp>
      <p:sp>
        <p:nvSpPr>
          <p:cNvPr id="3" name="Subtitle 2"/>
          <p:cNvSpPr>
            <a:spLocks noGrp="1"/>
          </p:cNvSpPr>
          <p:nvPr>
            <p:ph type="subTitle" idx="1"/>
          </p:nvPr>
        </p:nvSpPr>
        <p:spPr>
          <a:xfrm>
            <a:off x="683568" y="2636912"/>
            <a:ext cx="7443054" cy="3001888"/>
          </a:xfrm>
        </p:spPr>
        <p:txBody>
          <a:bodyPr>
            <a:normAutofit/>
          </a:bodyPr>
          <a:lstStyle/>
          <a:p>
            <a:r>
              <a:rPr lang="en-GB" sz="4000" dirty="0"/>
              <a:t> Managing your Safety System  </a:t>
            </a:r>
          </a:p>
          <a:p>
            <a:r>
              <a:rPr lang="en-GB" sz="3200" dirty="0"/>
              <a:t> (stress and anxiety)</a:t>
            </a:r>
          </a:p>
          <a:p>
            <a:r>
              <a:rPr lang="en-GB" sz="3200"/>
              <a:t> </a:t>
            </a:r>
            <a:endParaRPr lang="en-GB"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704850"/>
            <a:ext cx="8229600" cy="666750"/>
          </a:xfrm>
        </p:spPr>
        <p:txBody>
          <a:bodyPr>
            <a:normAutofit/>
          </a:bodyPr>
          <a:lstStyle/>
          <a:p>
            <a:r>
              <a:rPr lang="en-GB" altLang="en-US" dirty="0"/>
              <a:t> Sense of Threat and Avoidance</a:t>
            </a:r>
          </a:p>
        </p:txBody>
      </p:sp>
      <p:sp>
        <p:nvSpPr>
          <p:cNvPr id="21507" name="Content Placeholder 2"/>
          <p:cNvSpPr>
            <a:spLocks noGrp="1"/>
          </p:cNvSpPr>
          <p:nvPr>
            <p:ph idx="1"/>
          </p:nvPr>
        </p:nvSpPr>
        <p:spPr>
          <a:xfrm>
            <a:off x="457200" y="1371600"/>
            <a:ext cx="8229600" cy="4953000"/>
          </a:xfrm>
        </p:spPr>
        <p:txBody>
          <a:bodyPr>
            <a:normAutofit/>
          </a:bodyPr>
          <a:lstStyle/>
          <a:p>
            <a:pPr>
              <a:buFont typeface="Wingdings 2" pitchFamily="18" charset="2"/>
              <a:buNone/>
            </a:pPr>
            <a:r>
              <a:rPr lang="en-GB" altLang="en-US" b="1" dirty="0"/>
              <a:t>The Avoidance Cycle</a:t>
            </a:r>
          </a:p>
          <a:p>
            <a:r>
              <a:rPr lang="en-GB" altLang="en-US" dirty="0"/>
              <a:t>The threat vicious circle has set in – panic level is reached or is near.</a:t>
            </a:r>
          </a:p>
          <a:p>
            <a:r>
              <a:rPr lang="en-GB" altLang="en-US" dirty="0"/>
              <a:t> Thinking goes into tunnel vision – you fear the worst</a:t>
            </a:r>
          </a:p>
          <a:p>
            <a:r>
              <a:rPr lang="en-GB" altLang="en-US" dirty="0"/>
              <a:t>Leave the situation</a:t>
            </a:r>
          </a:p>
          <a:p>
            <a:r>
              <a:rPr lang="en-GB" altLang="en-US" dirty="0"/>
              <a:t>Relief – so more likely to avoid or leave early in future</a:t>
            </a:r>
          </a:p>
          <a:p>
            <a:r>
              <a:rPr lang="en-GB" altLang="en-US" dirty="0"/>
              <a:t>Never experience the natural rise and fall of the anxiety curve; never gain confidence to cope</a:t>
            </a:r>
          </a:p>
          <a:p>
            <a:r>
              <a:rPr lang="en-GB" altLang="en-US" dirty="0"/>
              <a:t>This becomes a repeating and self reinforcing cycle.</a:t>
            </a:r>
          </a:p>
          <a:p>
            <a:r>
              <a:rPr lang="en-GB" altLang="en-US" dirty="0"/>
              <a:t>Role of chronic stress in making panic/loss of temper point more accessible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5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507">
                                            <p:txEl>
                                              <p:pRg st="1" end="1"/>
                                            </p:txEl>
                                          </p:spTgt>
                                        </p:tgtEl>
                                        <p:attrNameLst>
                                          <p:attrName>style.visibility</p:attrName>
                                        </p:attrNameLst>
                                      </p:cBhvr>
                                      <p:to>
                                        <p:strVal val="visible"/>
                                      </p:to>
                                    </p:set>
                                    <p:anim calcmode="lin" valueType="num">
                                      <p:cBhvr additive="base">
                                        <p:cTn id="13" dur="500" fill="hold"/>
                                        <p:tgtEl>
                                          <p:spTgt spid="2150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50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507">
                                            <p:txEl>
                                              <p:pRg st="2" end="2"/>
                                            </p:txEl>
                                          </p:spTgt>
                                        </p:tgtEl>
                                        <p:attrNameLst>
                                          <p:attrName>style.visibility</p:attrName>
                                        </p:attrNameLst>
                                      </p:cBhvr>
                                      <p:to>
                                        <p:strVal val="visible"/>
                                      </p:to>
                                    </p:set>
                                    <p:anim calcmode="lin" valueType="num">
                                      <p:cBhvr additive="base">
                                        <p:cTn id="19" dur="500" fill="hold"/>
                                        <p:tgtEl>
                                          <p:spTgt spid="2150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150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1507">
                                            <p:txEl>
                                              <p:pRg st="3" end="3"/>
                                            </p:txEl>
                                          </p:spTgt>
                                        </p:tgtEl>
                                        <p:attrNameLst>
                                          <p:attrName>style.visibility</p:attrName>
                                        </p:attrNameLst>
                                      </p:cBhvr>
                                      <p:to>
                                        <p:strVal val="visible"/>
                                      </p:to>
                                    </p:set>
                                    <p:anim calcmode="lin" valueType="num">
                                      <p:cBhvr additive="base">
                                        <p:cTn id="25" dur="500" fill="hold"/>
                                        <p:tgtEl>
                                          <p:spTgt spid="2150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150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1507">
                                            <p:txEl>
                                              <p:pRg st="4" end="4"/>
                                            </p:txEl>
                                          </p:spTgt>
                                        </p:tgtEl>
                                        <p:attrNameLst>
                                          <p:attrName>style.visibility</p:attrName>
                                        </p:attrNameLst>
                                      </p:cBhvr>
                                      <p:to>
                                        <p:strVal val="visible"/>
                                      </p:to>
                                    </p:set>
                                    <p:anim calcmode="lin" valueType="num">
                                      <p:cBhvr additive="base">
                                        <p:cTn id="31" dur="500" fill="hold"/>
                                        <p:tgtEl>
                                          <p:spTgt spid="2150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150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1507">
                                            <p:txEl>
                                              <p:pRg st="5" end="5"/>
                                            </p:txEl>
                                          </p:spTgt>
                                        </p:tgtEl>
                                        <p:attrNameLst>
                                          <p:attrName>style.visibility</p:attrName>
                                        </p:attrNameLst>
                                      </p:cBhvr>
                                      <p:to>
                                        <p:strVal val="visible"/>
                                      </p:to>
                                    </p:set>
                                    <p:anim calcmode="lin" valueType="num">
                                      <p:cBhvr additive="base">
                                        <p:cTn id="37" dur="500" fill="hold"/>
                                        <p:tgtEl>
                                          <p:spTgt spid="2150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150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507">
                                            <p:txEl>
                                              <p:pRg st="6" end="6"/>
                                            </p:txEl>
                                          </p:spTgt>
                                        </p:tgtEl>
                                        <p:attrNameLst>
                                          <p:attrName>style.visibility</p:attrName>
                                        </p:attrNameLst>
                                      </p:cBhvr>
                                      <p:to>
                                        <p:strVal val="visible"/>
                                      </p:to>
                                    </p:set>
                                    <p:anim calcmode="lin" valueType="num">
                                      <p:cBhvr additive="base">
                                        <p:cTn id="43" dur="500" fill="hold"/>
                                        <p:tgtEl>
                                          <p:spTgt spid="2150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150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1507">
                                            <p:txEl>
                                              <p:pRg st="7" end="7"/>
                                            </p:txEl>
                                          </p:spTgt>
                                        </p:tgtEl>
                                        <p:attrNameLst>
                                          <p:attrName>style.visibility</p:attrName>
                                        </p:attrNameLst>
                                      </p:cBhvr>
                                      <p:to>
                                        <p:strVal val="visible"/>
                                      </p:to>
                                    </p:set>
                                    <p:anim calcmode="lin" valueType="num">
                                      <p:cBhvr additive="base">
                                        <p:cTn id="49" dur="500" fill="hold"/>
                                        <p:tgtEl>
                                          <p:spTgt spid="2150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150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AVOIDANCE VICIOUS CIRCLE</a:t>
            </a:r>
          </a:p>
        </p:txBody>
      </p:sp>
      <p:pic>
        <p:nvPicPr>
          <p:cNvPr id="25602" name="Diagram 1"/>
          <p:cNvPicPr>
            <a:picLocks noChangeArrowheads="1"/>
          </p:cNvPicPr>
          <p:nvPr/>
        </p:nvPicPr>
        <p:blipFill>
          <a:blip r:embed="rId3" cstate="print"/>
          <a:srcRect l="-7068" r="-1041"/>
          <a:stretch>
            <a:fillRect/>
          </a:stretch>
        </p:blipFill>
        <p:spPr bwMode="auto">
          <a:xfrm>
            <a:off x="474134" y="1412776"/>
            <a:ext cx="7704856" cy="5328592"/>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This is something you can work through with your patients in one to ones.</a:t>
            </a:r>
          </a:p>
        </p:txBody>
      </p:sp>
      <p:sp>
        <p:nvSpPr>
          <p:cNvPr id="4" name="Content Placeholder 3"/>
          <p:cNvSpPr>
            <a:spLocks noGrp="1"/>
          </p:cNvSpPr>
          <p:nvPr>
            <p:ph idx="1"/>
          </p:nvPr>
        </p:nvSpPr>
        <p:spPr/>
        <p:txBody>
          <a:bodyPr>
            <a:normAutofit fontScale="92500" lnSpcReduction="20000"/>
          </a:bodyPr>
          <a:lstStyle/>
          <a:p>
            <a:pPr marL="0" indent="0">
              <a:buNone/>
            </a:pPr>
            <a:r>
              <a:rPr lang="en-GB" dirty="0"/>
              <a:t>BEATING AVOIDANCE</a:t>
            </a:r>
          </a:p>
          <a:p>
            <a:r>
              <a:rPr lang="en-GB" dirty="0"/>
              <a:t>Make a list of things you are avoiding</a:t>
            </a:r>
          </a:p>
          <a:p>
            <a:r>
              <a:rPr lang="en-GB" dirty="0"/>
              <a:t>Put it in order – least scary to most scary</a:t>
            </a:r>
          </a:p>
          <a:p>
            <a:r>
              <a:rPr lang="en-GB" dirty="0"/>
              <a:t>Promise yourself that you will try the least scary</a:t>
            </a:r>
          </a:p>
          <a:p>
            <a:r>
              <a:rPr lang="en-GB" dirty="0"/>
              <a:t>Use breathing and mindfulness to make it easier</a:t>
            </a:r>
          </a:p>
          <a:p>
            <a:r>
              <a:rPr lang="en-GB" dirty="0"/>
              <a:t>Congratulate yourself when you have done it!</a:t>
            </a:r>
          </a:p>
          <a:p>
            <a:r>
              <a:rPr lang="en-GB" dirty="0"/>
              <a:t>Carry on up the list as your confidence grows.</a:t>
            </a:r>
          </a:p>
          <a:p>
            <a:pPr marL="0" indent="0">
              <a:buNone/>
            </a:pPr>
            <a:r>
              <a:rPr lang="en-GB" dirty="0"/>
              <a:t>TIPS FOR MAKING THE MOST OF THE BREATHING</a:t>
            </a:r>
          </a:p>
          <a:p>
            <a:r>
              <a:rPr lang="en-GB" b="1" dirty="0"/>
              <a:t>Catch it early</a:t>
            </a:r>
            <a:r>
              <a:rPr lang="en-GB" dirty="0"/>
              <a:t>!</a:t>
            </a:r>
          </a:p>
          <a:p>
            <a:r>
              <a:rPr lang="en-GB" dirty="0"/>
              <a:t>To manage that you need to </a:t>
            </a:r>
            <a:r>
              <a:rPr lang="en-GB" b="1" dirty="0"/>
              <a:t>Read your body</a:t>
            </a:r>
            <a:r>
              <a:rPr lang="en-GB" dirty="0"/>
              <a:t>! Be aware of changes that mean the threat system is kicking in.</a:t>
            </a:r>
          </a:p>
          <a:p>
            <a:r>
              <a:rPr lang="en-GB" dirty="0"/>
              <a:t>Be aware of your early warning sign – what you notice first (stomach? Shoulders? Etc.)</a:t>
            </a:r>
          </a:p>
          <a:p>
            <a:r>
              <a:rPr lang="en-GB" dirty="0"/>
              <a:t>The moment you notice it: </a:t>
            </a:r>
            <a:r>
              <a:rPr lang="en-GB" b="1" dirty="0"/>
              <a:t>Start breathing OUT</a:t>
            </a:r>
          </a:p>
          <a:p>
            <a:endParaRPr lang="en-GB" dirty="0"/>
          </a:p>
        </p:txBody>
      </p:sp>
    </p:spTree>
    <p:extLst>
      <p:ext uri="{BB962C8B-B14F-4D97-AF65-F5344CB8AC3E}">
        <p14:creationId xmlns:p14="http://schemas.microsoft.com/office/powerpoint/2010/main" val="3417747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0440548-D584-F558-8D17-DB9E29274954}"/>
              </a:ext>
            </a:extLst>
          </p:cNvPr>
          <p:cNvSpPr>
            <a:spLocks noGrp="1"/>
          </p:cNvSpPr>
          <p:nvPr>
            <p:ph type="title"/>
          </p:nvPr>
        </p:nvSpPr>
        <p:spPr/>
        <p:txBody>
          <a:bodyPr/>
          <a:lstStyle/>
          <a:p>
            <a:r>
              <a:rPr lang="en-GB" dirty="0"/>
              <a:t>Session 2     CHRONIC STRESS</a:t>
            </a:r>
          </a:p>
        </p:txBody>
      </p:sp>
      <p:sp>
        <p:nvSpPr>
          <p:cNvPr id="5" name="Text Placeholder 4">
            <a:extLst>
              <a:ext uri="{FF2B5EF4-FFF2-40B4-BE49-F238E27FC236}">
                <a16:creationId xmlns:a16="http://schemas.microsoft.com/office/drawing/2014/main" id="{AC5958FA-D689-BD6B-17C9-7968F2A298FE}"/>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22859874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CHRONIC STRESS</a:t>
            </a:r>
          </a:p>
        </p:txBody>
      </p:sp>
      <p:sp>
        <p:nvSpPr>
          <p:cNvPr id="3" name="Content Placeholder 2"/>
          <p:cNvSpPr>
            <a:spLocks noGrp="1"/>
          </p:cNvSpPr>
          <p:nvPr>
            <p:ph idx="1"/>
          </p:nvPr>
        </p:nvSpPr>
        <p:spPr/>
        <p:txBody>
          <a:bodyPr>
            <a:normAutofit fontScale="92500"/>
          </a:bodyPr>
          <a:lstStyle/>
          <a:p>
            <a:r>
              <a:rPr lang="en-GB" dirty="0"/>
              <a:t>If your threat system gets triggered a lot, stress levels can stay high most of the time. This has a number of bad results. Your body does not work well in emergency setting.</a:t>
            </a:r>
          </a:p>
          <a:p>
            <a:pPr marL="0" indent="0">
              <a:buNone/>
            </a:pPr>
            <a:endParaRPr lang="en-GB" dirty="0"/>
          </a:p>
          <a:p>
            <a:r>
              <a:rPr lang="en-GB" dirty="0"/>
              <a:t>It is a bit like driving your car along the motorway in second gear.  You need second gear for going round obstacles, but if you use it all the time, it is bad for the engine and very uncomfortable. Chronic stress is like that.</a:t>
            </a:r>
          </a:p>
          <a:p>
            <a:pPr marL="0" indent="0">
              <a:buNone/>
            </a:pPr>
            <a:r>
              <a:rPr lang="en-GB" dirty="0"/>
              <a:t> </a:t>
            </a:r>
          </a:p>
          <a:p>
            <a:r>
              <a:rPr lang="en-GB" dirty="0"/>
              <a:t>Also, it means that it only takes something quite small to trigger either panic, or loss of temper – where the sensible, ‘Reasonable Mind’ gets switched off, and the person ‘Loses it; panic takes over.</a:t>
            </a:r>
          </a:p>
          <a:p>
            <a:r>
              <a:rPr lang="en-GB" dirty="0"/>
              <a:t>For someone more laid back, it takes a lot to push them over that limit.</a:t>
            </a:r>
          </a:p>
          <a:p>
            <a:pPr marL="0" indent="0">
              <a:buNone/>
            </a:pPr>
            <a:br>
              <a:rPr lang="en-GB" dirty="0"/>
            </a:br>
            <a:endParaRPr lang="en-GB" dirty="0"/>
          </a:p>
        </p:txBody>
      </p:sp>
    </p:spTree>
    <p:extLst>
      <p:ext uri="{BB962C8B-B14F-4D97-AF65-F5344CB8AC3E}">
        <p14:creationId xmlns:p14="http://schemas.microsoft.com/office/powerpoint/2010/main" val="483520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562979400"/>
              </p:ext>
            </p:extLst>
          </p:nvPr>
        </p:nvGraphicFramePr>
        <p:xfrm>
          <a:off x="838200" y="1219200"/>
          <a:ext cx="6096000" cy="4622800"/>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20000"/>
                    </a:ext>
                  </a:extLst>
                </a:gridCol>
              </a:tblGrid>
              <a:tr h="1558645">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064155">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sp>
        <p:nvSpPr>
          <p:cNvPr id="5" name="Freeform 4"/>
          <p:cNvSpPr/>
          <p:nvPr/>
        </p:nvSpPr>
        <p:spPr>
          <a:xfrm>
            <a:off x="838200" y="5105400"/>
            <a:ext cx="7696200" cy="304800"/>
          </a:xfrm>
          <a:custGeom>
            <a:avLst/>
            <a:gdLst>
              <a:gd name="connsiteX0" fmla="*/ 0 w 317627"/>
              <a:gd name="connsiteY0" fmla="*/ 242231 h 242231"/>
              <a:gd name="connsiteX1" fmla="*/ 91440 w 317627"/>
              <a:gd name="connsiteY1" fmla="*/ 173651 h 242231"/>
              <a:gd name="connsiteX2" fmla="*/ 160020 w 317627"/>
              <a:gd name="connsiteY2" fmla="*/ 105071 h 242231"/>
              <a:gd name="connsiteX3" fmla="*/ 251460 w 317627"/>
              <a:gd name="connsiteY3" fmla="*/ 59351 h 242231"/>
            </a:gdLst>
            <a:ahLst/>
            <a:cxnLst>
              <a:cxn ang="0">
                <a:pos x="connsiteX0" y="connsiteY0"/>
              </a:cxn>
              <a:cxn ang="0">
                <a:pos x="connsiteX1" y="connsiteY1"/>
              </a:cxn>
              <a:cxn ang="0">
                <a:pos x="connsiteX2" y="connsiteY2"/>
              </a:cxn>
              <a:cxn ang="0">
                <a:pos x="connsiteX3" y="connsiteY3"/>
              </a:cxn>
            </a:cxnLst>
            <a:rect l="l" t="t" r="r" b="b"/>
            <a:pathLst>
              <a:path w="317627" h="242231">
                <a:moveTo>
                  <a:pt x="0" y="242231"/>
                </a:moveTo>
                <a:cubicBezTo>
                  <a:pt x="30480" y="219371"/>
                  <a:pt x="62512" y="198446"/>
                  <a:pt x="91440" y="173651"/>
                </a:cubicBezTo>
                <a:cubicBezTo>
                  <a:pt x="115986" y="152612"/>
                  <a:pt x="133121" y="123004"/>
                  <a:pt x="160020" y="105071"/>
                </a:cubicBezTo>
                <a:cubicBezTo>
                  <a:pt x="317627" y="0"/>
                  <a:pt x="176319" y="134492"/>
                  <a:pt x="251460" y="59351"/>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sp>
        <p:nvSpPr>
          <p:cNvPr id="6" name="Freeform 5"/>
          <p:cNvSpPr/>
          <p:nvPr/>
        </p:nvSpPr>
        <p:spPr>
          <a:xfrm>
            <a:off x="1897063" y="2697163"/>
            <a:ext cx="23812" cy="68262"/>
          </a:xfrm>
          <a:custGeom>
            <a:avLst/>
            <a:gdLst>
              <a:gd name="connsiteX0" fmla="*/ 22860 w 22860"/>
              <a:gd name="connsiteY0" fmla="*/ 0 h 68580"/>
              <a:gd name="connsiteX1" fmla="*/ 0 w 22860"/>
              <a:gd name="connsiteY1" fmla="*/ 68580 h 68580"/>
              <a:gd name="connsiteX2" fmla="*/ 0 w 22860"/>
              <a:gd name="connsiteY2" fmla="*/ 68580 h 68580"/>
              <a:gd name="connsiteX3" fmla="*/ 0 w 22860"/>
              <a:gd name="connsiteY3" fmla="*/ 68580 h 68580"/>
            </a:gdLst>
            <a:ahLst/>
            <a:cxnLst>
              <a:cxn ang="0">
                <a:pos x="connsiteX0" y="connsiteY0"/>
              </a:cxn>
              <a:cxn ang="0">
                <a:pos x="connsiteX1" y="connsiteY1"/>
              </a:cxn>
              <a:cxn ang="0">
                <a:pos x="connsiteX2" y="connsiteY2"/>
              </a:cxn>
              <a:cxn ang="0">
                <a:pos x="connsiteX3" y="connsiteY3"/>
              </a:cxn>
            </a:cxnLst>
            <a:rect l="l" t="t" r="r" b="b"/>
            <a:pathLst>
              <a:path w="22860" h="68580">
                <a:moveTo>
                  <a:pt x="22860" y="0"/>
                </a:moveTo>
                <a:lnTo>
                  <a:pt x="0" y="68580"/>
                </a:lnTo>
                <a:lnTo>
                  <a:pt x="0" y="68580"/>
                </a:lnTo>
                <a:lnTo>
                  <a:pt x="0" y="68580"/>
                </a:lnTo>
              </a:path>
            </a:pathLst>
          </a:cu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cxnSp>
        <p:nvCxnSpPr>
          <p:cNvPr id="8" name="Curved Connector 7"/>
          <p:cNvCxnSpPr/>
          <p:nvPr/>
        </p:nvCxnSpPr>
        <p:spPr>
          <a:xfrm flipV="1">
            <a:off x="4724400" y="3124200"/>
            <a:ext cx="1981200" cy="457200"/>
          </a:xfrm>
          <a:prstGeom prst="curved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Curved Connector 10"/>
          <p:cNvCxnSpPr/>
          <p:nvPr/>
        </p:nvCxnSpPr>
        <p:spPr>
          <a:xfrm flipV="1">
            <a:off x="914400" y="2895600"/>
            <a:ext cx="1828800" cy="685800"/>
          </a:xfrm>
          <a:prstGeom prst="curved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Curved Connector 12"/>
          <p:cNvCxnSpPr/>
          <p:nvPr/>
        </p:nvCxnSpPr>
        <p:spPr>
          <a:xfrm>
            <a:off x="2438400" y="2895600"/>
            <a:ext cx="2362200" cy="685800"/>
          </a:xfrm>
          <a:prstGeom prst="curvedConnector3">
            <a:avLst>
              <a:gd name="adj1"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735" name="TextBox 20"/>
          <p:cNvSpPr txBox="1">
            <a:spLocks noChangeArrowheads="1"/>
          </p:cNvSpPr>
          <p:nvPr/>
        </p:nvSpPr>
        <p:spPr bwMode="auto">
          <a:xfrm>
            <a:off x="6934200" y="4934743"/>
            <a:ext cx="1784350" cy="646113"/>
          </a:xfrm>
          <a:prstGeom prst="rect">
            <a:avLst/>
          </a:prstGeom>
          <a:noFill/>
          <a:ln w="9525">
            <a:noFill/>
            <a:miter lim="800000"/>
            <a:headEnd/>
            <a:tailEnd/>
          </a:ln>
        </p:spPr>
        <p:txBody>
          <a:bodyPr>
            <a:spAutoFit/>
          </a:bodyPr>
          <a:lstStyle/>
          <a:p>
            <a:r>
              <a:rPr lang="en-GB" altLang="en-US" dirty="0"/>
              <a:t>Low ongoing</a:t>
            </a:r>
          </a:p>
          <a:p>
            <a:r>
              <a:rPr lang="en-GB" altLang="en-US" dirty="0"/>
              <a:t> stress level</a:t>
            </a:r>
          </a:p>
        </p:txBody>
      </p:sp>
      <p:sp>
        <p:nvSpPr>
          <p:cNvPr id="30736" name="TextBox 21"/>
          <p:cNvSpPr txBox="1">
            <a:spLocks noChangeArrowheads="1"/>
          </p:cNvSpPr>
          <p:nvPr/>
        </p:nvSpPr>
        <p:spPr bwMode="auto">
          <a:xfrm>
            <a:off x="6926262" y="2802371"/>
            <a:ext cx="1608138" cy="923330"/>
          </a:xfrm>
          <a:prstGeom prst="rect">
            <a:avLst/>
          </a:prstGeom>
          <a:noFill/>
          <a:ln w="9525">
            <a:noFill/>
            <a:miter lim="800000"/>
            <a:headEnd/>
            <a:tailEnd/>
          </a:ln>
        </p:spPr>
        <p:txBody>
          <a:bodyPr>
            <a:spAutoFit/>
          </a:bodyPr>
          <a:lstStyle/>
          <a:p>
            <a:r>
              <a:rPr lang="en-GB" altLang="en-US" dirty="0"/>
              <a:t>High ongoing  stress level</a:t>
            </a:r>
          </a:p>
        </p:txBody>
      </p:sp>
      <p:sp>
        <p:nvSpPr>
          <p:cNvPr id="30737" name="TextBox 22"/>
          <p:cNvSpPr txBox="1">
            <a:spLocks noChangeArrowheads="1"/>
          </p:cNvSpPr>
          <p:nvPr/>
        </p:nvSpPr>
        <p:spPr bwMode="auto">
          <a:xfrm>
            <a:off x="7127734" y="1561785"/>
            <a:ext cx="1876425" cy="646331"/>
          </a:xfrm>
          <a:prstGeom prst="rect">
            <a:avLst/>
          </a:prstGeom>
          <a:noFill/>
          <a:ln w="9525">
            <a:noFill/>
            <a:miter lim="800000"/>
            <a:headEnd/>
            <a:tailEnd/>
          </a:ln>
        </p:spPr>
        <p:txBody>
          <a:bodyPr wrap="square">
            <a:spAutoFit/>
          </a:bodyPr>
          <a:lstStyle/>
          <a:p>
            <a:r>
              <a:rPr lang="en-GB" altLang="en-US" dirty="0"/>
              <a:t>Point of loss of temper/panic</a:t>
            </a:r>
          </a:p>
        </p:txBody>
      </p:sp>
      <p:cxnSp>
        <p:nvCxnSpPr>
          <p:cNvPr id="25" name="Straight Connector 24"/>
          <p:cNvCxnSpPr>
            <a:stCxn id="30737" idx="1"/>
          </p:cNvCxnSpPr>
          <p:nvPr/>
        </p:nvCxnSpPr>
        <p:spPr>
          <a:xfrm flipH="1">
            <a:off x="6931610" y="1884951"/>
            <a:ext cx="196124" cy="8804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a:stCxn id="5" idx="2"/>
          </p:cNvCxnSpPr>
          <p:nvPr/>
        </p:nvCxnSpPr>
        <p:spPr>
          <a:xfrm flipV="1">
            <a:off x="4714875" y="2362200"/>
            <a:ext cx="9525" cy="2874963"/>
          </a:xfrm>
          <a:prstGeom prst="line">
            <a:avLst/>
          </a:prstGeom>
          <a:ln w="889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2667000" y="2362200"/>
            <a:ext cx="0" cy="533400"/>
          </a:xfrm>
          <a:prstGeom prst="line">
            <a:avLst/>
          </a:prstGeom>
          <a:ln w="88900">
            <a:solidFill>
              <a:schemeClr val="tx1"/>
            </a:solidFill>
          </a:ln>
          <a:effectLst>
            <a:innerShdw blurRad="63500" dist="50800" dir="13500000">
              <a:prstClr val="black">
                <a:alpha val="50000"/>
              </a:prstClr>
            </a:innerShdw>
          </a:effectLst>
        </p:spPr>
        <p:style>
          <a:lnRef idx="1">
            <a:schemeClr val="accent1"/>
          </a:lnRef>
          <a:fillRef idx="0">
            <a:schemeClr val="accent1"/>
          </a:fillRef>
          <a:effectRef idx="0">
            <a:schemeClr val="accent1"/>
          </a:effectRef>
          <a:fontRef idx="minor">
            <a:schemeClr val="tx1"/>
          </a:fontRef>
        </p:style>
      </p:cxnSp>
      <p:sp>
        <p:nvSpPr>
          <p:cNvPr id="30" name="Explosion 1 29"/>
          <p:cNvSpPr/>
          <p:nvPr/>
        </p:nvSpPr>
        <p:spPr>
          <a:xfrm>
            <a:off x="4267200" y="1981200"/>
            <a:ext cx="1066800" cy="685800"/>
          </a:xfrm>
          <a:prstGeom prst="irregularSeal1">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1" name="Explosion 1 30"/>
          <p:cNvSpPr/>
          <p:nvPr/>
        </p:nvSpPr>
        <p:spPr>
          <a:xfrm>
            <a:off x="1981200" y="1905000"/>
            <a:ext cx="1447800" cy="685800"/>
          </a:xfrm>
          <a:prstGeom prst="irregularSeal1">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0743" name="TextBox 32"/>
          <p:cNvSpPr txBox="1">
            <a:spLocks noChangeArrowheads="1"/>
          </p:cNvSpPr>
          <p:nvPr/>
        </p:nvSpPr>
        <p:spPr bwMode="auto">
          <a:xfrm>
            <a:off x="260350" y="548680"/>
            <a:ext cx="8458200" cy="369888"/>
          </a:xfrm>
          <a:prstGeom prst="rect">
            <a:avLst/>
          </a:prstGeom>
          <a:noFill/>
          <a:ln w="9525">
            <a:noFill/>
            <a:miter lim="800000"/>
            <a:headEnd/>
            <a:tailEnd/>
          </a:ln>
        </p:spPr>
        <p:txBody>
          <a:bodyPr>
            <a:spAutoFit/>
          </a:bodyPr>
          <a:lstStyle/>
          <a:p>
            <a:r>
              <a:rPr lang="en-GB" altLang="en-US" b="1" dirty="0"/>
              <a:t>EFFECT OF  ONGOING STRESS LEVEL ON  LOSS OF TEMPER/PANIC</a:t>
            </a:r>
          </a:p>
        </p:txBody>
      </p:sp>
      <p:sp>
        <p:nvSpPr>
          <p:cNvPr id="17" name="TextBox 16"/>
          <p:cNvSpPr txBox="1"/>
          <p:nvPr/>
        </p:nvSpPr>
        <p:spPr>
          <a:xfrm>
            <a:off x="2051720" y="2924944"/>
            <a:ext cx="1915790" cy="369332"/>
          </a:xfrm>
          <a:prstGeom prst="rect">
            <a:avLst/>
          </a:prstGeom>
          <a:noFill/>
        </p:spPr>
        <p:txBody>
          <a:bodyPr wrap="square" rtlCol="0">
            <a:spAutoFit/>
          </a:bodyPr>
          <a:lstStyle/>
          <a:p>
            <a:r>
              <a:rPr lang="en-GB" dirty="0"/>
              <a:t>Minor event</a:t>
            </a:r>
          </a:p>
        </p:txBody>
      </p:sp>
      <p:sp>
        <p:nvSpPr>
          <p:cNvPr id="18" name="TextBox 17"/>
          <p:cNvSpPr txBox="1"/>
          <p:nvPr/>
        </p:nvSpPr>
        <p:spPr>
          <a:xfrm>
            <a:off x="3923928" y="5301208"/>
            <a:ext cx="2954475" cy="369332"/>
          </a:xfrm>
          <a:prstGeom prst="rect">
            <a:avLst/>
          </a:prstGeom>
          <a:noFill/>
        </p:spPr>
        <p:txBody>
          <a:bodyPr wrap="square" rtlCol="0">
            <a:spAutoFit/>
          </a:bodyPr>
          <a:lstStyle/>
          <a:p>
            <a:r>
              <a:rPr lang="en-GB" dirty="0"/>
              <a:t>Major stressful event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next two slides cover things you can work on during one to ones.</a:t>
            </a:r>
          </a:p>
        </p:txBody>
      </p:sp>
      <p:sp>
        <p:nvSpPr>
          <p:cNvPr id="3" name="Content Placeholder 2"/>
          <p:cNvSpPr>
            <a:spLocks noGrp="1"/>
          </p:cNvSpPr>
          <p:nvPr>
            <p:ph idx="1"/>
          </p:nvPr>
        </p:nvSpPr>
        <p:spPr>
          <a:xfrm>
            <a:off x="539552" y="1844823"/>
            <a:ext cx="7485152" cy="3187341"/>
          </a:xfrm>
        </p:spPr>
        <p:txBody>
          <a:bodyPr>
            <a:normAutofit lnSpcReduction="10000"/>
          </a:bodyPr>
          <a:lstStyle/>
          <a:p>
            <a:pPr marL="0" indent="0">
              <a:buNone/>
            </a:pPr>
            <a:r>
              <a:rPr lang="en-GB" dirty="0"/>
              <a:t>Life Style and chronic stress</a:t>
            </a:r>
          </a:p>
          <a:p>
            <a:pPr lvl="1"/>
            <a:r>
              <a:rPr lang="en-GB" sz="2400" dirty="0"/>
              <a:t>What changes might you need to make?</a:t>
            </a:r>
          </a:p>
          <a:p>
            <a:pPr lvl="1"/>
            <a:r>
              <a:rPr lang="en-GB" sz="2400" dirty="0"/>
              <a:t>Too many stresses – problem solve cutting down (next slide)</a:t>
            </a:r>
          </a:p>
          <a:p>
            <a:pPr lvl="1"/>
            <a:r>
              <a:rPr lang="en-GB" sz="2400" dirty="0"/>
              <a:t>Too little meaningful activity, too little contact with others etc. (also stressful)</a:t>
            </a:r>
          </a:p>
          <a:p>
            <a:pPr lvl="1"/>
            <a:r>
              <a:rPr lang="en-GB" sz="2400" dirty="0"/>
              <a:t>If you are a sensitive person, you might need to limit things that other don’t find too much (crowds, stimulation etc.)</a:t>
            </a:r>
          </a:p>
        </p:txBody>
      </p:sp>
      <p:pic>
        <p:nvPicPr>
          <p:cNvPr id="2050" name="Picture 2" descr="Legs, Window, Car, Dirt Road, Relax, Woman, Natur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40332" y="4869159"/>
            <a:ext cx="2927811" cy="196254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Making a stress management plan</a:t>
            </a:r>
          </a:p>
        </p:txBody>
      </p:sp>
      <p:sp>
        <p:nvSpPr>
          <p:cNvPr id="4" name="Content Placeholder 3"/>
          <p:cNvSpPr>
            <a:spLocks noGrp="1"/>
          </p:cNvSpPr>
          <p:nvPr>
            <p:ph sz="half" idx="1"/>
          </p:nvPr>
        </p:nvSpPr>
        <p:spPr/>
        <p:txBody>
          <a:bodyPr/>
          <a:lstStyle/>
          <a:p>
            <a:pPr marL="0" indent="0">
              <a:buNone/>
            </a:pPr>
            <a:r>
              <a:rPr lang="en-GB" dirty="0"/>
              <a:t>Need less of – list the pressures that increase stress in your life.</a:t>
            </a:r>
          </a:p>
          <a:p>
            <a:r>
              <a:rPr lang="en-GB" dirty="0"/>
              <a:t>Sort them out into ones you can do something about</a:t>
            </a:r>
          </a:p>
          <a:p>
            <a:r>
              <a:rPr lang="en-GB" dirty="0"/>
              <a:t>Ones you cannot.</a:t>
            </a:r>
          </a:p>
        </p:txBody>
      </p:sp>
      <p:sp>
        <p:nvSpPr>
          <p:cNvPr id="5" name="Content Placeholder 4"/>
          <p:cNvSpPr>
            <a:spLocks noGrp="1"/>
          </p:cNvSpPr>
          <p:nvPr>
            <p:ph sz="half" idx="2"/>
          </p:nvPr>
        </p:nvSpPr>
        <p:spPr/>
        <p:txBody>
          <a:bodyPr/>
          <a:lstStyle/>
          <a:p>
            <a:pPr marL="0" indent="0">
              <a:buNone/>
            </a:pPr>
            <a:r>
              <a:rPr lang="en-GB" dirty="0"/>
              <a:t>Things you need more of.</a:t>
            </a:r>
          </a:p>
          <a:p>
            <a:endParaRPr lang="en-GB" dirty="0"/>
          </a:p>
          <a:p>
            <a:r>
              <a:rPr lang="en-GB" dirty="0"/>
              <a:t>What do you need to build into your life to manage stress?</a:t>
            </a:r>
          </a:p>
          <a:p>
            <a:r>
              <a:rPr lang="en-GB" dirty="0"/>
              <a:t>E.g. Exercise (but don’t overdo it)</a:t>
            </a:r>
          </a:p>
          <a:p>
            <a:r>
              <a:rPr lang="en-GB" dirty="0"/>
              <a:t>Pleasant, soothing activities</a:t>
            </a:r>
          </a:p>
          <a:p>
            <a:r>
              <a:rPr lang="en-GB" dirty="0"/>
              <a:t>Etc.</a:t>
            </a:r>
          </a:p>
        </p:txBody>
      </p:sp>
    </p:spTree>
    <p:extLst>
      <p:ext uri="{BB962C8B-B14F-4D97-AF65-F5344CB8AC3E}">
        <p14:creationId xmlns:p14="http://schemas.microsoft.com/office/powerpoint/2010/main" val="38318713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t> </a:t>
            </a:r>
            <a:r>
              <a:rPr lang="en-GB" b="1" dirty="0"/>
              <a:t>THE THREAT SYSTEM AND SURVIVAL</a:t>
            </a:r>
            <a:br>
              <a:rPr lang="en-GB" dirty="0"/>
            </a:br>
            <a:endParaRPr lang="en-GB" dirty="0"/>
          </a:p>
        </p:txBody>
      </p:sp>
      <p:sp>
        <p:nvSpPr>
          <p:cNvPr id="6" name="Content Placeholder 5"/>
          <p:cNvSpPr>
            <a:spLocks noGrp="1"/>
          </p:cNvSpPr>
          <p:nvPr>
            <p:ph idx="1"/>
          </p:nvPr>
        </p:nvSpPr>
        <p:spPr/>
        <p:txBody>
          <a:bodyPr/>
          <a:lstStyle/>
          <a:p>
            <a:r>
              <a:rPr lang="en-GB" b="1" i="1" dirty="0"/>
              <a:t>Question:</a:t>
            </a:r>
            <a:r>
              <a:rPr lang="en-GB" i="1" dirty="0"/>
              <a:t> </a:t>
            </a:r>
            <a:r>
              <a:rPr lang="en-GB" b="1" i="1" dirty="0"/>
              <a:t>Why does our threat system cause so much trouble? </a:t>
            </a:r>
            <a:endParaRPr lang="en-GB" dirty="0"/>
          </a:p>
          <a:p>
            <a:pPr marL="0" indent="0">
              <a:buNone/>
            </a:pPr>
            <a:r>
              <a:rPr lang="en-GB" dirty="0"/>
              <a:t> </a:t>
            </a:r>
          </a:p>
          <a:p>
            <a:r>
              <a:rPr lang="en-GB" b="1" dirty="0"/>
              <a:t>Answer:</a:t>
            </a:r>
            <a:r>
              <a:rPr lang="en-GB" dirty="0"/>
              <a:t>  Because we are designed for survival in a cave man environment. When life was simple, it was important to recognise threats to survival (wild animals, hostile tribes etc.) and respond to them rapidly.</a:t>
            </a:r>
          </a:p>
          <a:p>
            <a:pPr marL="0" indent="0">
              <a:buNone/>
            </a:pPr>
            <a:r>
              <a:rPr lang="en-GB" dirty="0"/>
              <a:t> </a:t>
            </a:r>
          </a:p>
          <a:p>
            <a:r>
              <a:rPr lang="en-GB" dirty="0"/>
              <a:t>So, we are equipped with a short cut system to do that. It cuts out Reasonable Mind – slow thinking that takes too long if the danger is immediate. It lays down a memory of threat that is immediately triggered if something that reminds us of past threat happens again.</a:t>
            </a:r>
          </a:p>
          <a:p>
            <a:pPr marL="0" indent="0">
              <a:buNone/>
            </a:pPr>
            <a:r>
              <a:rPr lang="en-GB" dirty="0"/>
              <a:t> </a:t>
            </a:r>
          </a:p>
          <a:p>
            <a:endParaRPr lang="en-GB" dirty="0"/>
          </a:p>
        </p:txBody>
      </p:sp>
    </p:spTree>
    <p:extLst>
      <p:ext uri="{BB962C8B-B14F-4D97-AF65-F5344CB8AC3E}">
        <p14:creationId xmlns:p14="http://schemas.microsoft.com/office/powerpoint/2010/main" val="13610318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THREAT SYSTEM AND THE MEMORY</a:t>
            </a:r>
            <a:br>
              <a:rPr lang="en-GB" dirty="0"/>
            </a:br>
            <a:endParaRPr lang="en-GB" dirty="0"/>
          </a:p>
        </p:txBody>
      </p:sp>
      <p:sp>
        <p:nvSpPr>
          <p:cNvPr id="3" name="Content Placeholder 2"/>
          <p:cNvSpPr>
            <a:spLocks noGrp="1"/>
          </p:cNvSpPr>
          <p:nvPr>
            <p:ph idx="1"/>
          </p:nvPr>
        </p:nvSpPr>
        <p:spPr/>
        <p:txBody>
          <a:bodyPr>
            <a:normAutofit fontScale="92500" lnSpcReduction="10000"/>
          </a:bodyPr>
          <a:lstStyle/>
          <a:p>
            <a:r>
              <a:rPr lang="en-GB" dirty="0"/>
              <a:t>So, threat memory – Emotion Mind – does not “do” time. It mixes up “then” and “now”.</a:t>
            </a:r>
          </a:p>
          <a:p>
            <a:pPr marL="0" indent="0">
              <a:buNone/>
            </a:pPr>
            <a:r>
              <a:rPr lang="en-GB" dirty="0"/>
              <a:t> </a:t>
            </a:r>
          </a:p>
          <a:p>
            <a:r>
              <a:rPr lang="en-GB" dirty="0"/>
              <a:t>So, when your threat system is triggered, not only are you dealing with the current emergency, all the bad things that happened in the past can come rushing back, making it 10 times worse.....</a:t>
            </a:r>
          </a:p>
          <a:p>
            <a:pPr marL="0" indent="0">
              <a:buNone/>
            </a:pPr>
            <a:r>
              <a:rPr lang="en-GB" dirty="0"/>
              <a:t> </a:t>
            </a:r>
          </a:p>
          <a:p>
            <a:r>
              <a:rPr lang="en-GB" dirty="0"/>
              <a:t>This is one of the many good reasons for putting the threat system in its place – or it keeps the past and everything that went wrong in the past alive for you forever.  This keeps you feeling bad.</a:t>
            </a:r>
          </a:p>
          <a:p>
            <a:pPr marL="0" indent="0">
              <a:buNone/>
            </a:pPr>
            <a:endParaRPr lang="en-GB" dirty="0"/>
          </a:p>
          <a:p>
            <a:pPr marL="0" indent="0">
              <a:buNone/>
            </a:pPr>
            <a:r>
              <a:rPr lang="en-GB" b="1" dirty="0"/>
              <a:t> </a:t>
            </a:r>
            <a:endParaRPr lang="en-GB" dirty="0"/>
          </a:p>
          <a:p>
            <a:pPr marL="0" indent="0">
              <a:buNone/>
            </a:pPr>
            <a:r>
              <a:rPr lang="en-GB" b="1" dirty="0"/>
              <a:t> </a:t>
            </a:r>
            <a:endParaRPr lang="en-GB" dirty="0"/>
          </a:p>
          <a:p>
            <a:pPr marL="0" indent="0">
              <a:buNone/>
            </a:pPr>
            <a:r>
              <a:rPr lang="en-GB" b="1" dirty="0"/>
              <a:t> </a:t>
            </a:r>
            <a:endParaRPr lang="en-GB" dirty="0"/>
          </a:p>
          <a:p>
            <a:endParaRPr lang="en-GB" dirty="0"/>
          </a:p>
        </p:txBody>
      </p:sp>
    </p:spTree>
    <p:extLst>
      <p:ext uri="{BB962C8B-B14F-4D97-AF65-F5344CB8AC3E}">
        <p14:creationId xmlns:p14="http://schemas.microsoft.com/office/powerpoint/2010/main" val="864361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0" y="0"/>
            <a:ext cx="7772400" cy="1052513"/>
          </a:xfrm>
        </p:spPr>
        <p:txBody>
          <a:bodyPr/>
          <a:lstStyle/>
          <a:p>
            <a:pPr eaLnBrk="1" fontAlgn="auto" hangingPunct="1">
              <a:spcAft>
                <a:spcPts val="0"/>
              </a:spcAft>
              <a:defRPr/>
            </a:pPr>
            <a:r>
              <a:rPr lang="en-GB" sz="2400" dirty="0"/>
              <a:t> </a:t>
            </a:r>
            <a:endParaRPr lang="en-GB" sz="1800" dirty="0"/>
          </a:p>
        </p:txBody>
      </p:sp>
      <p:grpSp>
        <p:nvGrpSpPr>
          <p:cNvPr id="2" name="Group 14"/>
          <p:cNvGrpSpPr>
            <a:grpSpLocks/>
          </p:cNvGrpSpPr>
          <p:nvPr/>
        </p:nvGrpSpPr>
        <p:grpSpPr bwMode="auto">
          <a:xfrm>
            <a:off x="1595860" y="2060848"/>
            <a:ext cx="3387303" cy="3371577"/>
            <a:chOff x="887760" y="1268760"/>
            <a:chExt cx="4226818" cy="4226818"/>
          </a:xfrm>
        </p:grpSpPr>
        <p:sp>
          <p:nvSpPr>
            <p:cNvPr id="11280" name="Oval 3"/>
            <p:cNvSpPr>
              <a:spLocks noChangeArrowheads="1"/>
            </p:cNvSpPr>
            <p:nvPr/>
          </p:nvSpPr>
          <p:spPr bwMode="auto">
            <a:xfrm>
              <a:off x="887760" y="1268760"/>
              <a:ext cx="4226818" cy="4226818"/>
            </a:xfrm>
            <a:prstGeom prst="ellipse">
              <a:avLst/>
            </a:prstGeom>
            <a:solidFill>
              <a:srgbClr val="33CCCC">
                <a:alpha val="52156"/>
              </a:srgbClr>
            </a:solidFill>
            <a:ln w="9525">
              <a:solidFill>
                <a:schemeClr val="tx1"/>
              </a:solidFill>
              <a:round/>
              <a:headEnd/>
              <a:tailEnd/>
            </a:ln>
          </p:spPr>
          <p:txBody>
            <a:bodyPr wrap="none" anchor="ctr"/>
            <a:lstStyle/>
            <a:p>
              <a:endParaRPr lang="en-US" sz="1600">
                <a:latin typeface="Times New Roman" pitchFamily="18" charset="0"/>
              </a:endParaRPr>
            </a:p>
          </p:txBody>
        </p:sp>
        <p:sp>
          <p:nvSpPr>
            <p:cNvPr id="11281" name="Text Box 5"/>
            <p:cNvSpPr txBox="1">
              <a:spLocks noChangeArrowheads="1"/>
            </p:cNvSpPr>
            <p:nvPr/>
          </p:nvSpPr>
          <p:spPr bwMode="auto">
            <a:xfrm>
              <a:off x="1331640" y="2467922"/>
              <a:ext cx="2900685" cy="2122163"/>
            </a:xfrm>
            <a:prstGeom prst="rect">
              <a:avLst/>
            </a:prstGeom>
            <a:noFill/>
            <a:ln w="9525">
              <a:noFill/>
              <a:miter lim="800000"/>
              <a:headEnd/>
              <a:tailEnd/>
            </a:ln>
          </p:spPr>
          <p:txBody>
            <a:bodyPr>
              <a:spAutoFit/>
            </a:bodyPr>
            <a:lstStyle/>
            <a:p>
              <a:r>
                <a:rPr lang="en-GB" sz="2400" dirty="0"/>
                <a:t>REASONABLE</a:t>
              </a:r>
              <a:endParaRPr lang="en-GB" sz="2400" dirty="0">
                <a:latin typeface="Times New Roman" pitchFamily="18" charset="0"/>
              </a:endParaRPr>
            </a:p>
            <a:p>
              <a:r>
                <a:rPr lang="en-GB" sz="2400" dirty="0"/>
                <a:t>MIND</a:t>
              </a:r>
            </a:p>
            <a:p>
              <a:endParaRPr lang="en-GB" sz="2800" dirty="0"/>
            </a:p>
            <a:p>
              <a:r>
                <a:rPr lang="en-GB" sz="2800" dirty="0"/>
                <a:t> </a:t>
              </a:r>
            </a:p>
          </p:txBody>
        </p:sp>
      </p:grpSp>
      <p:grpSp>
        <p:nvGrpSpPr>
          <p:cNvPr id="3" name="Group 13"/>
          <p:cNvGrpSpPr>
            <a:grpSpLocks/>
          </p:cNvGrpSpPr>
          <p:nvPr/>
        </p:nvGrpSpPr>
        <p:grpSpPr bwMode="auto">
          <a:xfrm>
            <a:off x="3581401" y="2204864"/>
            <a:ext cx="3510880" cy="3227561"/>
            <a:chOff x="3863752" y="1292824"/>
            <a:chExt cx="4320084" cy="4136396"/>
          </a:xfrm>
        </p:grpSpPr>
        <p:sp>
          <p:nvSpPr>
            <p:cNvPr id="11278" name="Oval 4"/>
            <p:cNvSpPr>
              <a:spLocks noChangeArrowheads="1"/>
            </p:cNvSpPr>
            <p:nvPr/>
          </p:nvSpPr>
          <p:spPr bwMode="auto">
            <a:xfrm>
              <a:off x="3863752" y="1292824"/>
              <a:ext cx="4320084" cy="4136396"/>
            </a:xfrm>
            <a:prstGeom prst="ellipse">
              <a:avLst/>
            </a:prstGeom>
            <a:solidFill>
              <a:srgbClr val="FFFF99">
                <a:alpha val="43137"/>
              </a:srgbClr>
            </a:solidFill>
            <a:ln w="9525">
              <a:solidFill>
                <a:schemeClr val="tx1"/>
              </a:solidFill>
              <a:round/>
              <a:headEnd/>
              <a:tailEnd/>
            </a:ln>
          </p:spPr>
          <p:txBody>
            <a:bodyPr/>
            <a:lstStyle/>
            <a:p>
              <a:pPr marL="342900" indent="-342900">
                <a:lnSpc>
                  <a:spcPct val="90000"/>
                </a:lnSpc>
                <a:spcBef>
                  <a:spcPct val="20000"/>
                </a:spcBef>
              </a:pPr>
              <a:r>
                <a:rPr lang="en-GB" sz="3600"/>
                <a:t>   </a:t>
              </a:r>
              <a:r>
                <a:rPr lang="en-GB" sz="3600" b="1"/>
                <a:t>    </a:t>
              </a:r>
              <a:endParaRPr lang="en-GB" sz="4000" b="1"/>
            </a:p>
            <a:p>
              <a:pPr marL="342900" indent="-342900">
                <a:lnSpc>
                  <a:spcPct val="90000"/>
                </a:lnSpc>
                <a:spcBef>
                  <a:spcPct val="20000"/>
                </a:spcBef>
              </a:pPr>
              <a:r>
                <a:rPr lang="en-GB" sz="3200"/>
                <a:t>		</a:t>
              </a:r>
            </a:p>
            <a:p>
              <a:pPr marL="342900" indent="-342900">
                <a:lnSpc>
                  <a:spcPct val="90000"/>
                </a:lnSpc>
                <a:spcBef>
                  <a:spcPct val="20000"/>
                </a:spcBef>
              </a:pPr>
              <a:endParaRPr lang="en-GB" sz="3200"/>
            </a:p>
            <a:p>
              <a:pPr marL="342900" indent="-342900">
                <a:lnSpc>
                  <a:spcPct val="90000"/>
                </a:lnSpc>
                <a:spcBef>
                  <a:spcPct val="20000"/>
                </a:spcBef>
              </a:pPr>
              <a:r>
                <a:rPr lang="en-GB" sz="3200"/>
                <a:t>		 </a:t>
              </a:r>
            </a:p>
          </p:txBody>
        </p:sp>
        <p:sp>
          <p:nvSpPr>
            <p:cNvPr id="11279" name="TextBox 12"/>
            <p:cNvSpPr txBox="1">
              <a:spLocks noChangeArrowheads="1"/>
            </p:cNvSpPr>
            <p:nvPr/>
          </p:nvSpPr>
          <p:spPr bwMode="auto">
            <a:xfrm>
              <a:off x="5580112" y="2420889"/>
              <a:ext cx="2088232" cy="970327"/>
            </a:xfrm>
            <a:prstGeom prst="rect">
              <a:avLst/>
            </a:prstGeom>
            <a:noFill/>
            <a:ln w="9525">
              <a:noFill/>
              <a:miter lim="800000"/>
              <a:headEnd/>
              <a:tailEnd/>
            </a:ln>
          </p:spPr>
          <p:txBody>
            <a:bodyPr>
              <a:spAutoFit/>
            </a:bodyPr>
            <a:lstStyle/>
            <a:p>
              <a:pPr>
                <a:lnSpc>
                  <a:spcPct val="90000"/>
                </a:lnSpc>
              </a:pPr>
              <a:r>
                <a:rPr lang="en-GB" sz="2400" dirty="0"/>
                <a:t>EMOTION</a:t>
              </a:r>
            </a:p>
            <a:p>
              <a:pPr>
                <a:lnSpc>
                  <a:spcPct val="90000"/>
                </a:lnSpc>
              </a:pPr>
              <a:r>
                <a:rPr lang="en-GB" sz="2400" dirty="0"/>
                <a:t>MIND</a:t>
              </a:r>
            </a:p>
          </p:txBody>
        </p:sp>
      </p:grpSp>
      <p:sp>
        <p:nvSpPr>
          <p:cNvPr id="257031" name="Text Box 7"/>
          <p:cNvSpPr txBox="1">
            <a:spLocks noChangeArrowheads="1"/>
          </p:cNvSpPr>
          <p:nvPr/>
        </p:nvSpPr>
        <p:spPr bwMode="auto">
          <a:xfrm>
            <a:off x="3419475" y="5732463"/>
            <a:ext cx="3829050" cy="708025"/>
          </a:xfrm>
          <a:prstGeom prst="rect">
            <a:avLst/>
          </a:prstGeom>
          <a:noFill/>
          <a:ln w="9525">
            <a:noFill/>
            <a:miter lim="800000"/>
            <a:headEnd/>
            <a:tailEnd/>
          </a:ln>
        </p:spPr>
        <p:txBody>
          <a:bodyPr>
            <a:spAutoFit/>
          </a:bodyPr>
          <a:lstStyle/>
          <a:p>
            <a:r>
              <a:rPr lang="en-GB" sz="2000">
                <a:latin typeface="Times New Roman" pitchFamily="18" charset="0"/>
              </a:rPr>
              <a:t>IN THE PRESENT</a:t>
            </a:r>
          </a:p>
          <a:p>
            <a:r>
              <a:rPr lang="en-GB" sz="2000">
                <a:latin typeface="Times New Roman" pitchFamily="18" charset="0"/>
              </a:rPr>
              <a:t>IN CONTROL</a:t>
            </a:r>
          </a:p>
        </p:txBody>
      </p:sp>
      <p:sp>
        <p:nvSpPr>
          <p:cNvPr id="257032" name="Line 8"/>
          <p:cNvSpPr>
            <a:spLocks noChangeShapeType="1"/>
          </p:cNvSpPr>
          <p:nvPr/>
        </p:nvSpPr>
        <p:spPr bwMode="auto">
          <a:xfrm>
            <a:off x="4511675" y="3716338"/>
            <a:ext cx="73025" cy="2017712"/>
          </a:xfrm>
          <a:prstGeom prst="line">
            <a:avLst/>
          </a:prstGeom>
          <a:noFill/>
          <a:ln w="9525">
            <a:solidFill>
              <a:schemeClr val="tx1"/>
            </a:solidFill>
            <a:round/>
            <a:headEnd/>
            <a:tailEnd/>
          </a:ln>
        </p:spPr>
        <p:txBody>
          <a:bodyPr/>
          <a:lstStyle/>
          <a:p>
            <a:endParaRPr lang="en-GB"/>
          </a:p>
        </p:txBody>
      </p:sp>
      <p:sp>
        <p:nvSpPr>
          <p:cNvPr id="257030" name="Text Box 6"/>
          <p:cNvSpPr txBox="1">
            <a:spLocks noChangeArrowheads="1"/>
          </p:cNvSpPr>
          <p:nvPr/>
        </p:nvSpPr>
        <p:spPr bwMode="auto">
          <a:xfrm>
            <a:off x="3800475" y="3212976"/>
            <a:ext cx="1032923" cy="830997"/>
          </a:xfrm>
          <a:prstGeom prst="rect">
            <a:avLst/>
          </a:prstGeom>
          <a:noFill/>
          <a:ln w="9525">
            <a:noFill/>
            <a:miter lim="800000"/>
            <a:headEnd/>
            <a:tailEnd/>
          </a:ln>
        </p:spPr>
        <p:txBody>
          <a:bodyPr wrap="square">
            <a:spAutoFit/>
          </a:bodyPr>
          <a:lstStyle/>
          <a:p>
            <a:r>
              <a:rPr lang="en-GB" sz="2400" dirty="0">
                <a:solidFill>
                  <a:srgbClr val="002060"/>
                </a:solidFill>
                <a:latin typeface="Times New Roman" pitchFamily="18" charset="0"/>
              </a:rPr>
              <a:t>WISE</a:t>
            </a:r>
          </a:p>
          <a:p>
            <a:r>
              <a:rPr lang="en-GB" sz="2400" dirty="0">
                <a:solidFill>
                  <a:srgbClr val="002060"/>
                </a:solidFill>
                <a:latin typeface="Times New Roman" pitchFamily="18" charset="0"/>
              </a:rPr>
              <a:t>MIND</a:t>
            </a:r>
          </a:p>
        </p:txBody>
      </p:sp>
      <p:sp>
        <p:nvSpPr>
          <p:cNvPr id="16" name="Text Box 6"/>
          <p:cNvSpPr txBox="1">
            <a:spLocks noChangeArrowheads="1"/>
          </p:cNvSpPr>
          <p:nvPr/>
        </p:nvSpPr>
        <p:spPr bwMode="auto">
          <a:xfrm>
            <a:off x="4056063" y="4808538"/>
            <a:ext cx="261937" cy="461962"/>
          </a:xfrm>
          <a:prstGeom prst="rect">
            <a:avLst/>
          </a:prstGeom>
          <a:noFill/>
          <a:ln w="9525">
            <a:noFill/>
            <a:miter lim="800000"/>
            <a:headEnd/>
            <a:tailEnd/>
          </a:ln>
        </p:spPr>
        <p:txBody>
          <a:bodyPr wrap="none">
            <a:spAutoFit/>
          </a:bodyPr>
          <a:lstStyle/>
          <a:p>
            <a:r>
              <a:rPr lang="en-GB" sz="2400">
                <a:latin typeface="Times New Roman" pitchFamily="18" charset="0"/>
              </a:rPr>
              <a:t> </a:t>
            </a:r>
          </a:p>
        </p:txBody>
      </p:sp>
      <p:sp>
        <p:nvSpPr>
          <p:cNvPr id="14" name="Oval 13"/>
          <p:cNvSpPr/>
          <p:nvPr/>
        </p:nvSpPr>
        <p:spPr>
          <a:xfrm>
            <a:off x="2411760" y="4005064"/>
            <a:ext cx="791815" cy="1008261"/>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a:p>
        </p:txBody>
      </p:sp>
      <p:sp>
        <p:nvSpPr>
          <p:cNvPr id="15" name="Oval 14"/>
          <p:cNvSpPr/>
          <p:nvPr/>
        </p:nvSpPr>
        <p:spPr>
          <a:xfrm>
            <a:off x="5547097" y="4149080"/>
            <a:ext cx="756444" cy="821442"/>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a:p>
        </p:txBody>
      </p:sp>
      <p:sp>
        <p:nvSpPr>
          <p:cNvPr id="18" name="Rectangle 17"/>
          <p:cNvSpPr/>
          <p:nvPr/>
        </p:nvSpPr>
        <p:spPr>
          <a:xfrm rot="10566904" flipV="1">
            <a:off x="2411760" y="4291687"/>
            <a:ext cx="864840" cy="600164"/>
          </a:xfrm>
          <a:prstGeom prst="rect">
            <a:avLst/>
          </a:prstGeom>
        </p:spPr>
        <p:txBody>
          <a:bodyPr wrap="square">
            <a:spAutoFit/>
          </a:bodyPr>
          <a:lstStyle/>
          <a:p>
            <a:pPr>
              <a:defRPr/>
            </a:pPr>
            <a:r>
              <a:rPr lang="en-GB" sz="1100" dirty="0">
                <a:solidFill>
                  <a:schemeClr val="bg1">
                    <a:lumMod val="50000"/>
                  </a:schemeClr>
                </a:solidFill>
                <a:latin typeface="Times New Roman" pitchFamily="18" charset="0"/>
              </a:rPr>
              <a:t>Reasonable</a:t>
            </a:r>
          </a:p>
          <a:p>
            <a:pPr>
              <a:defRPr/>
            </a:pPr>
            <a:r>
              <a:rPr lang="en-GB" sz="1100" dirty="0">
                <a:solidFill>
                  <a:schemeClr val="bg1">
                    <a:lumMod val="50000"/>
                  </a:schemeClr>
                </a:solidFill>
                <a:latin typeface="Times New Roman" pitchFamily="18" charset="0"/>
              </a:rPr>
              <a:t> Mind Memory</a:t>
            </a:r>
          </a:p>
        </p:txBody>
      </p:sp>
      <p:sp>
        <p:nvSpPr>
          <p:cNvPr id="19" name="Rectangle 18"/>
          <p:cNvSpPr/>
          <p:nvPr/>
        </p:nvSpPr>
        <p:spPr>
          <a:xfrm>
            <a:off x="5676901" y="4149080"/>
            <a:ext cx="756444" cy="707886"/>
          </a:xfrm>
          <a:prstGeom prst="rect">
            <a:avLst/>
          </a:prstGeom>
        </p:spPr>
        <p:txBody>
          <a:bodyPr wrap="square">
            <a:spAutoFit/>
          </a:bodyPr>
          <a:lstStyle/>
          <a:p>
            <a:pPr>
              <a:defRPr/>
            </a:pPr>
            <a:r>
              <a:rPr lang="en-GB" dirty="0">
                <a:solidFill>
                  <a:schemeClr val="bg1">
                    <a:lumMod val="50000"/>
                  </a:schemeClr>
                </a:solidFill>
                <a:latin typeface="Times New Roman" pitchFamily="18" charset="0"/>
              </a:rPr>
              <a:t> </a:t>
            </a:r>
            <a:r>
              <a:rPr lang="en-GB" sz="1100" dirty="0">
                <a:solidFill>
                  <a:schemeClr val="bg1">
                    <a:lumMod val="50000"/>
                  </a:schemeClr>
                </a:solidFill>
                <a:latin typeface="Times New Roman" pitchFamily="18" charset="0"/>
              </a:rPr>
              <a:t>Emotion</a:t>
            </a:r>
          </a:p>
          <a:p>
            <a:pPr>
              <a:defRPr/>
            </a:pPr>
            <a:r>
              <a:rPr lang="en-GB" sz="1100" dirty="0">
                <a:solidFill>
                  <a:schemeClr val="bg1">
                    <a:lumMod val="50000"/>
                  </a:schemeClr>
                </a:solidFill>
                <a:latin typeface="Times New Roman" pitchFamily="18" charset="0"/>
              </a:rPr>
              <a:t> Mind Memory</a:t>
            </a:r>
          </a:p>
        </p:txBody>
      </p:sp>
      <p:sp>
        <p:nvSpPr>
          <p:cNvPr id="4" name="TextBox 3">
            <a:extLst>
              <a:ext uri="{FF2B5EF4-FFF2-40B4-BE49-F238E27FC236}">
                <a16:creationId xmlns:a16="http://schemas.microsoft.com/office/drawing/2014/main" id="{7D6E11A6-133F-E251-C4E8-BE086AAD0956}"/>
              </a:ext>
            </a:extLst>
          </p:cNvPr>
          <p:cNvSpPr txBox="1"/>
          <p:nvPr/>
        </p:nvSpPr>
        <p:spPr>
          <a:xfrm>
            <a:off x="251520" y="188640"/>
            <a:ext cx="4464496" cy="2215991"/>
          </a:xfrm>
          <a:prstGeom prst="rect">
            <a:avLst/>
          </a:prstGeom>
          <a:noFill/>
        </p:spPr>
        <p:txBody>
          <a:bodyPr wrap="square" rtlCol="0">
            <a:spAutoFit/>
          </a:bodyPr>
          <a:lstStyle/>
          <a:p>
            <a:r>
              <a:rPr lang="en-GB" sz="2400" dirty="0"/>
              <a:t>Mental health problems like: panic, avoidance, self harm, voices and delusions etc – are either triggered by, or made worse by high or low arousal. </a:t>
            </a:r>
          </a:p>
          <a:p>
            <a:endParaRPr lang="en-GB" dirty="0"/>
          </a:p>
        </p:txBody>
      </p:sp>
      <p:sp>
        <p:nvSpPr>
          <p:cNvPr id="6" name="TextBox 5">
            <a:extLst>
              <a:ext uri="{FF2B5EF4-FFF2-40B4-BE49-F238E27FC236}">
                <a16:creationId xmlns:a16="http://schemas.microsoft.com/office/drawing/2014/main" id="{8E00A79F-915C-C7FD-1DBE-33D12517B528}"/>
              </a:ext>
            </a:extLst>
          </p:cNvPr>
          <p:cNvSpPr txBox="1"/>
          <p:nvPr/>
        </p:nvSpPr>
        <p:spPr>
          <a:xfrm>
            <a:off x="4833398" y="116632"/>
            <a:ext cx="3829050" cy="1938992"/>
          </a:xfrm>
          <a:prstGeom prst="rect">
            <a:avLst/>
          </a:prstGeom>
          <a:noFill/>
        </p:spPr>
        <p:txBody>
          <a:bodyPr wrap="square" rtlCol="0">
            <a:spAutoFit/>
          </a:bodyPr>
          <a:lstStyle/>
          <a:p>
            <a:r>
              <a:rPr lang="en-GB" sz="2400" dirty="0"/>
              <a:t>This is because we lose touch with Reasonable Mind at high and low arousal – so Emotion Mind can take over – along with the body.</a:t>
            </a:r>
          </a:p>
        </p:txBody>
      </p:sp>
    </p:spTree>
    <p:extLst>
      <p:ext uri="{BB962C8B-B14F-4D97-AF65-F5344CB8AC3E}">
        <p14:creationId xmlns:p14="http://schemas.microsoft.com/office/powerpoint/2010/main" val="207193082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fade">
                                      <p:cBhvr>
                                        <p:cTn id="7" dur="2000"/>
                                        <p:tgtEl>
                                          <p:spTgt spid="8194"/>
                                        </p:tgtEl>
                                      </p:cBhvr>
                                    </p:animEffect>
                                  </p:childTnLst>
                                </p:cTn>
                              </p:par>
                            </p:childTnLst>
                          </p:cTn>
                        </p:par>
                      </p:childTnLst>
                    </p:cTn>
                  </p:par>
                  <p:par>
                    <p:cTn id="8" fill="hold">
                      <p:stCondLst>
                        <p:cond delay="indefinite"/>
                      </p:stCondLst>
                      <p:childTnLst>
                        <p:par>
                          <p:cTn id="9" fill="hold">
                            <p:stCondLst>
                              <p:cond delay="0"/>
                            </p:stCondLst>
                            <p:childTnLst>
                              <p:par>
                                <p:cTn id="10" presetID="63" presetClass="path" presetSubtype="0" accel="50000" decel="50000" fill="hold" nodeType="clickEffect">
                                  <p:stCondLst>
                                    <p:cond delay="0"/>
                                  </p:stCondLst>
                                  <p:childTnLst>
                                    <p:animMotion origin="layout" path="M 1.11111E-6 7.40741E-7 L 0.14965 -0.00532 " pathEditMode="relative" rAng="0" ptsTypes="AA">
                                      <p:cBhvr>
                                        <p:cTn id="11" dur="2000" fill="hold"/>
                                        <p:tgtEl>
                                          <p:spTgt spid="3"/>
                                        </p:tgtEl>
                                        <p:attrNameLst>
                                          <p:attrName>ppt_x</p:attrName>
                                          <p:attrName>ppt_y</p:attrName>
                                        </p:attrNameLst>
                                      </p:cBhvr>
                                      <p:rCtr x="75" y="-3"/>
                                    </p:animMotion>
                                  </p:childTnLst>
                                </p:cTn>
                              </p:par>
                              <p:par>
                                <p:cTn id="12" presetID="35" presetClass="path" presetSubtype="0" accel="50000" decel="50000" fill="hold" nodeType="withEffect">
                                  <p:stCondLst>
                                    <p:cond delay="0"/>
                                  </p:stCondLst>
                                  <p:childTnLst>
                                    <p:animMotion origin="layout" path="M 5E-6 4.44444E-6 L -0.14306 -0.00348 " pathEditMode="relative" rAng="0" ptsTypes="AA">
                                      <p:cBhvr>
                                        <p:cTn id="13" dur="2000" fill="hold"/>
                                        <p:tgtEl>
                                          <p:spTgt spid="2"/>
                                        </p:tgtEl>
                                        <p:attrNameLst>
                                          <p:attrName>ppt_x</p:attrName>
                                          <p:attrName>ppt_y</p:attrName>
                                        </p:attrNameLst>
                                      </p:cBhvr>
                                      <p:rCtr x="-72" y="-2"/>
                                    </p:animMotion>
                                  </p:childTnLst>
                                </p:cTn>
                              </p:par>
                              <p:par>
                                <p:cTn id="14" presetID="42" presetClass="path" presetSubtype="0" accel="50000" decel="50000" fill="hold" grpId="0" nodeType="withEffect">
                                  <p:stCondLst>
                                    <p:cond delay="0"/>
                                  </p:stCondLst>
                                  <p:childTnLst>
                                    <p:animMotion origin="layout" path="M 0 0  L 0 0.33333  E" pathEditMode="relative" ptsTypes="">
                                      <p:cBhvr>
                                        <p:cTn id="15" dur="2000" fill="hold"/>
                                        <p:tgtEl>
                                          <p:spTgt spid="257030"/>
                                        </p:tgtEl>
                                        <p:attrNameLst>
                                          <p:attrName>ppt_x</p:attrName>
                                          <p:attrName>ppt_y</p:attrName>
                                        </p:attrNameLst>
                                      </p:cBhvr>
                                    </p:animMotion>
                                  </p:childTnLst>
                                </p:cTn>
                              </p:par>
                              <p:par>
                                <p:cTn id="16" presetID="1" presetClass="exit" presetSubtype="0" fill="hold" grpId="0" nodeType="withEffect">
                                  <p:stCondLst>
                                    <p:cond delay="0"/>
                                  </p:stCondLst>
                                  <p:childTnLst>
                                    <p:set>
                                      <p:cBhvr>
                                        <p:cTn id="17" dur="1" fill="hold">
                                          <p:stCondLst>
                                            <p:cond delay="0"/>
                                          </p:stCondLst>
                                        </p:cTn>
                                        <p:tgtEl>
                                          <p:spTgt spid="257032"/>
                                        </p:tgtEl>
                                        <p:attrNameLst>
                                          <p:attrName>style.visibility</p:attrName>
                                        </p:attrNameLst>
                                      </p:cBhvr>
                                      <p:to>
                                        <p:strVal val="hidden"/>
                                      </p:to>
                                    </p:set>
                                  </p:childTnLst>
                                </p:cTn>
                              </p:par>
                              <p:par>
                                <p:cTn id="18" presetID="10" presetClass="exit" presetSubtype="0" fill="hold" grpId="0" nodeType="withEffect">
                                  <p:stCondLst>
                                    <p:cond delay="0"/>
                                  </p:stCondLst>
                                  <p:childTnLst>
                                    <p:animEffect transition="out" filter="fade">
                                      <p:cBhvr>
                                        <p:cTn id="19" dur="2000"/>
                                        <p:tgtEl>
                                          <p:spTgt spid="257031"/>
                                        </p:tgtEl>
                                      </p:cBhvr>
                                    </p:animEffect>
                                    <p:set>
                                      <p:cBhvr>
                                        <p:cTn id="20" dur="1" fill="hold">
                                          <p:stCondLst>
                                            <p:cond delay="1999"/>
                                          </p:stCondLst>
                                        </p:cTn>
                                        <p:tgtEl>
                                          <p:spTgt spid="257031"/>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257030"/>
                                        </p:tgtEl>
                                        <p:attrNameLst>
                                          <p:attrName>style.visibility</p:attrName>
                                        </p:attrNameLst>
                                      </p:cBhvr>
                                      <p:to>
                                        <p:strVal val="hidden"/>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64" presetClass="path" presetSubtype="0" accel="50000" decel="50000" fill="hold" grpId="1" nodeType="withEffect">
                                  <p:stCondLst>
                                    <p:cond delay="0"/>
                                  </p:stCondLst>
                                  <p:childTnLst>
                                    <p:animMotion origin="layout" path="M 0 0  L 0 -0.33333  E" pathEditMode="relative" ptsTypes="">
                                      <p:cBhvr>
                                        <p:cTn id="28" dur="2000" fill="hold"/>
                                        <p:tgtEl>
                                          <p:spTgt spid="16"/>
                                        </p:tgtEl>
                                        <p:attrNameLst>
                                          <p:attrName>ppt_x</p:attrName>
                                          <p:attrName>ppt_y</p:attrName>
                                        </p:attrNameLst>
                                      </p:cBhvr>
                                    </p:animMotion>
                                  </p:childTnLst>
                                </p:cTn>
                              </p:par>
                            </p:childTnLst>
                          </p:cTn>
                        </p:par>
                        <p:par>
                          <p:cTn id="29" fill="hold" nodeType="afterGroup">
                            <p:stCondLst>
                              <p:cond delay="2000"/>
                            </p:stCondLst>
                            <p:childTnLst>
                              <p:par>
                                <p:cTn id="30" presetID="63" presetClass="path" presetSubtype="0" accel="50000" decel="50000" fill="hold" nodeType="afterEffect">
                                  <p:stCondLst>
                                    <p:cond delay="0"/>
                                  </p:stCondLst>
                                  <p:childTnLst>
                                    <p:animMotion origin="layout" path="M -0.14306 -0.00348 L -0.08004 -0.00348 " pathEditMode="relative" rAng="0" ptsTypes="AA">
                                      <p:cBhvr>
                                        <p:cTn id="31" dur="2000" fill="hold"/>
                                        <p:tgtEl>
                                          <p:spTgt spid="2"/>
                                        </p:tgtEl>
                                        <p:attrNameLst>
                                          <p:attrName>ppt_x</p:attrName>
                                          <p:attrName>ppt_y</p:attrName>
                                        </p:attrNameLst>
                                      </p:cBhvr>
                                      <p:rCtr x="31" y="0"/>
                                    </p:animMotion>
                                  </p:childTnLst>
                                </p:cTn>
                              </p:par>
                              <p:par>
                                <p:cTn id="32" presetID="35" presetClass="path" presetSubtype="0" accel="50000" decel="50000" fill="hold" nodeType="withEffect">
                                  <p:stCondLst>
                                    <p:cond delay="0"/>
                                  </p:stCondLst>
                                  <p:childTnLst>
                                    <p:animMotion origin="layout" path="M 0.14966 -0.00532 L 0.10261 -0.00578 " pathEditMode="relative" rAng="0" ptsTypes="AA">
                                      <p:cBhvr>
                                        <p:cTn id="33" dur="2000" fill="hold"/>
                                        <p:tgtEl>
                                          <p:spTgt spid="3"/>
                                        </p:tgtEl>
                                        <p:attrNameLst>
                                          <p:attrName>ppt_x</p:attrName>
                                          <p:attrName>ppt_y</p:attrName>
                                        </p:attrNameLst>
                                      </p:cBhvr>
                                      <p:rCtr x="-24"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031" grpId="0"/>
      <p:bldP spid="257032" grpId="0" animBg="1"/>
      <p:bldP spid="257030" grpId="0"/>
      <p:bldP spid="257030" grpId="1"/>
      <p:bldP spid="16" grpId="0"/>
      <p:bldP spid="16" grpId="1"/>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0" y="0"/>
            <a:ext cx="7772400" cy="1052513"/>
          </a:xfrm>
        </p:spPr>
        <p:txBody>
          <a:bodyPr/>
          <a:lstStyle/>
          <a:p>
            <a:pPr eaLnBrk="1" fontAlgn="auto" hangingPunct="1">
              <a:spcAft>
                <a:spcPts val="0"/>
              </a:spcAft>
              <a:defRPr/>
            </a:pPr>
            <a:r>
              <a:rPr lang="en-GB" sz="2400" dirty="0"/>
              <a:t> Your 2 settings.</a:t>
            </a:r>
            <a:endParaRPr lang="en-GB" sz="1800" dirty="0"/>
          </a:p>
        </p:txBody>
      </p:sp>
      <p:grpSp>
        <p:nvGrpSpPr>
          <p:cNvPr id="2" name="Group 14"/>
          <p:cNvGrpSpPr>
            <a:grpSpLocks/>
          </p:cNvGrpSpPr>
          <p:nvPr/>
        </p:nvGrpSpPr>
        <p:grpSpPr bwMode="auto">
          <a:xfrm>
            <a:off x="755650" y="1125538"/>
            <a:ext cx="4227513" cy="4225925"/>
            <a:chOff x="887760" y="1268760"/>
            <a:chExt cx="4226818" cy="4226818"/>
          </a:xfrm>
        </p:grpSpPr>
        <p:sp>
          <p:nvSpPr>
            <p:cNvPr id="11280" name="Oval 3"/>
            <p:cNvSpPr>
              <a:spLocks noChangeArrowheads="1"/>
            </p:cNvSpPr>
            <p:nvPr/>
          </p:nvSpPr>
          <p:spPr bwMode="auto">
            <a:xfrm>
              <a:off x="887760" y="1268760"/>
              <a:ext cx="4226818" cy="4226818"/>
            </a:xfrm>
            <a:prstGeom prst="ellipse">
              <a:avLst/>
            </a:prstGeom>
            <a:solidFill>
              <a:srgbClr val="33CCCC">
                <a:alpha val="52156"/>
              </a:srgbClr>
            </a:solidFill>
            <a:ln w="9525">
              <a:solidFill>
                <a:schemeClr val="tx1"/>
              </a:solidFill>
              <a:round/>
              <a:headEnd/>
              <a:tailEnd/>
            </a:ln>
          </p:spPr>
          <p:txBody>
            <a:bodyPr wrap="none" anchor="ctr"/>
            <a:lstStyle/>
            <a:p>
              <a:endParaRPr lang="en-US" sz="1600">
                <a:latin typeface="Times New Roman" pitchFamily="18" charset="0"/>
              </a:endParaRPr>
            </a:p>
          </p:txBody>
        </p:sp>
        <p:sp>
          <p:nvSpPr>
            <p:cNvPr id="11281" name="Text Box 5"/>
            <p:cNvSpPr txBox="1">
              <a:spLocks noChangeArrowheads="1"/>
            </p:cNvSpPr>
            <p:nvPr/>
          </p:nvSpPr>
          <p:spPr bwMode="auto">
            <a:xfrm>
              <a:off x="1331640" y="2467921"/>
              <a:ext cx="2900685" cy="1815584"/>
            </a:xfrm>
            <a:prstGeom prst="rect">
              <a:avLst/>
            </a:prstGeom>
            <a:noFill/>
            <a:ln w="9525">
              <a:noFill/>
              <a:miter lim="800000"/>
              <a:headEnd/>
              <a:tailEnd/>
            </a:ln>
          </p:spPr>
          <p:txBody>
            <a:bodyPr>
              <a:spAutoFit/>
            </a:bodyPr>
            <a:lstStyle/>
            <a:p>
              <a:r>
                <a:rPr lang="en-GB" sz="2800"/>
                <a:t>REASONABLE</a:t>
              </a:r>
              <a:endParaRPr lang="en-GB" sz="2800">
                <a:latin typeface="Times New Roman" pitchFamily="18" charset="0"/>
              </a:endParaRPr>
            </a:p>
            <a:p>
              <a:r>
                <a:rPr lang="en-GB" sz="2800"/>
                <a:t>MIND</a:t>
              </a:r>
            </a:p>
            <a:p>
              <a:endParaRPr lang="en-GB" sz="2800"/>
            </a:p>
            <a:p>
              <a:r>
                <a:rPr lang="en-GB" sz="2800"/>
                <a:t> </a:t>
              </a:r>
            </a:p>
          </p:txBody>
        </p:sp>
      </p:grpSp>
      <p:grpSp>
        <p:nvGrpSpPr>
          <p:cNvPr id="3" name="Group 13"/>
          <p:cNvGrpSpPr>
            <a:grpSpLocks/>
          </p:cNvGrpSpPr>
          <p:nvPr/>
        </p:nvGrpSpPr>
        <p:grpSpPr bwMode="auto">
          <a:xfrm>
            <a:off x="3581400" y="1295400"/>
            <a:ext cx="4319588" cy="4137025"/>
            <a:chOff x="3863752" y="1292824"/>
            <a:chExt cx="4320084" cy="4136396"/>
          </a:xfrm>
        </p:grpSpPr>
        <p:sp>
          <p:nvSpPr>
            <p:cNvPr id="11278" name="Oval 4"/>
            <p:cNvSpPr>
              <a:spLocks noChangeArrowheads="1"/>
            </p:cNvSpPr>
            <p:nvPr/>
          </p:nvSpPr>
          <p:spPr bwMode="auto">
            <a:xfrm>
              <a:off x="3863752" y="1292824"/>
              <a:ext cx="4320084" cy="4136396"/>
            </a:xfrm>
            <a:prstGeom prst="ellipse">
              <a:avLst/>
            </a:prstGeom>
            <a:solidFill>
              <a:srgbClr val="FFFF99">
                <a:alpha val="43137"/>
              </a:srgbClr>
            </a:solidFill>
            <a:ln w="9525">
              <a:solidFill>
                <a:schemeClr val="tx1"/>
              </a:solidFill>
              <a:round/>
              <a:headEnd/>
              <a:tailEnd/>
            </a:ln>
          </p:spPr>
          <p:txBody>
            <a:bodyPr/>
            <a:lstStyle/>
            <a:p>
              <a:pPr marL="342900" indent="-342900">
                <a:lnSpc>
                  <a:spcPct val="90000"/>
                </a:lnSpc>
                <a:spcBef>
                  <a:spcPct val="20000"/>
                </a:spcBef>
              </a:pPr>
              <a:r>
                <a:rPr lang="en-GB" sz="3600"/>
                <a:t>   </a:t>
              </a:r>
              <a:r>
                <a:rPr lang="en-GB" sz="3600" b="1"/>
                <a:t>    </a:t>
              </a:r>
              <a:endParaRPr lang="en-GB" sz="4000" b="1"/>
            </a:p>
            <a:p>
              <a:pPr marL="342900" indent="-342900">
                <a:lnSpc>
                  <a:spcPct val="90000"/>
                </a:lnSpc>
                <a:spcBef>
                  <a:spcPct val="20000"/>
                </a:spcBef>
              </a:pPr>
              <a:r>
                <a:rPr lang="en-GB" sz="3200"/>
                <a:t>		</a:t>
              </a:r>
            </a:p>
            <a:p>
              <a:pPr marL="342900" indent="-342900">
                <a:lnSpc>
                  <a:spcPct val="90000"/>
                </a:lnSpc>
                <a:spcBef>
                  <a:spcPct val="20000"/>
                </a:spcBef>
              </a:pPr>
              <a:endParaRPr lang="en-GB" sz="3200"/>
            </a:p>
            <a:p>
              <a:pPr marL="342900" indent="-342900">
                <a:lnSpc>
                  <a:spcPct val="90000"/>
                </a:lnSpc>
                <a:spcBef>
                  <a:spcPct val="20000"/>
                </a:spcBef>
              </a:pPr>
              <a:r>
                <a:rPr lang="en-GB" sz="3200"/>
                <a:t>		 </a:t>
              </a:r>
            </a:p>
          </p:txBody>
        </p:sp>
        <p:sp>
          <p:nvSpPr>
            <p:cNvPr id="11279" name="TextBox 12"/>
            <p:cNvSpPr txBox="1">
              <a:spLocks noChangeArrowheads="1"/>
            </p:cNvSpPr>
            <p:nvPr/>
          </p:nvSpPr>
          <p:spPr bwMode="auto">
            <a:xfrm>
              <a:off x="5580112" y="2420888"/>
              <a:ext cx="2088232" cy="867798"/>
            </a:xfrm>
            <a:prstGeom prst="rect">
              <a:avLst/>
            </a:prstGeom>
            <a:noFill/>
            <a:ln w="9525">
              <a:noFill/>
              <a:miter lim="800000"/>
              <a:headEnd/>
              <a:tailEnd/>
            </a:ln>
          </p:spPr>
          <p:txBody>
            <a:bodyPr>
              <a:spAutoFit/>
            </a:bodyPr>
            <a:lstStyle/>
            <a:p>
              <a:pPr>
                <a:lnSpc>
                  <a:spcPct val="90000"/>
                </a:lnSpc>
              </a:pPr>
              <a:r>
                <a:rPr lang="en-GB" sz="2800"/>
                <a:t>EMOTION</a:t>
              </a:r>
            </a:p>
            <a:p>
              <a:pPr>
                <a:lnSpc>
                  <a:spcPct val="90000"/>
                </a:lnSpc>
              </a:pPr>
              <a:r>
                <a:rPr lang="en-GB" sz="2800"/>
                <a:t>MIND</a:t>
              </a:r>
            </a:p>
          </p:txBody>
        </p:sp>
      </p:grpSp>
      <p:sp>
        <p:nvSpPr>
          <p:cNvPr id="257031" name="Text Box 7"/>
          <p:cNvSpPr txBox="1">
            <a:spLocks noChangeArrowheads="1"/>
          </p:cNvSpPr>
          <p:nvPr/>
        </p:nvSpPr>
        <p:spPr bwMode="auto">
          <a:xfrm>
            <a:off x="3419475" y="5732463"/>
            <a:ext cx="3829050" cy="708025"/>
          </a:xfrm>
          <a:prstGeom prst="rect">
            <a:avLst/>
          </a:prstGeom>
          <a:noFill/>
          <a:ln w="9525">
            <a:noFill/>
            <a:miter lim="800000"/>
            <a:headEnd/>
            <a:tailEnd/>
          </a:ln>
        </p:spPr>
        <p:txBody>
          <a:bodyPr>
            <a:spAutoFit/>
          </a:bodyPr>
          <a:lstStyle/>
          <a:p>
            <a:r>
              <a:rPr lang="en-GB" sz="2000">
                <a:latin typeface="Times New Roman" pitchFamily="18" charset="0"/>
              </a:rPr>
              <a:t>IN THE PRESENT</a:t>
            </a:r>
          </a:p>
          <a:p>
            <a:r>
              <a:rPr lang="en-GB" sz="2000">
                <a:latin typeface="Times New Roman" pitchFamily="18" charset="0"/>
              </a:rPr>
              <a:t>IN CONTROL</a:t>
            </a:r>
          </a:p>
        </p:txBody>
      </p:sp>
      <p:sp>
        <p:nvSpPr>
          <p:cNvPr id="257032" name="Line 8"/>
          <p:cNvSpPr>
            <a:spLocks noChangeShapeType="1"/>
          </p:cNvSpPr>
          <p:nvPr/>
        </p:nvSpPr>
        <p:spPr bwMode="auto">
          <a:xfrm>
            <a:off x="4511675" y="3716338"/>
            <a:ext cx="73025" cy="2017712"/>
          </a:xfrm>
          <a:prstGeom prst="line">
            <a:avLst/>
          </a:prstGeom>
          <a:noFill/>
          <a:ln w="9525">
            <a:solidFill>
              <a:schemeClr val="tx1"/>
            </a:solidFill>
            <a:round/>
            <a:headEnd/>
            <a:tailEnd/>
          </a:ln>
        </p:spPr>
        <p:txBody>
          <a:bodyPr/>
          <a:lstStyle/>
          <a:p>
            <a:endParaRPr lang="en-GB"/>
          </a:p>
        </p:txBody>
      </p:sp>
      <p:sp>
        <p:nvSpPr>
          <p:cNvPr id="257030" name="Text Box 6"/>
          <p:cNvSpPr txBox="1">
            <a:spLocks noChangeArrowheads="1"/>
          </p:cNvSpPr>
          <p:nvPr/>
        </p:nvSpPr>
        <p:spPr bwMode="auto">
          <a:xfrm>
            <a:off x="4060825" y="2513013"/>
            <a:ext cx="1006475" cy="1200150"/>
          </a:xfrm>
          <a:prstGeom prst="rect">
            <a:avLst/>
          </a:prstGeom>
          <a:noFill/>
          <a:ln w="9525">
            <a:noFill/>
            <a:miter lim="800000"/>
            <a:headEnd/>
            <a:tailEnd/>
          </a:ln>
        </p:spPr>
        <p:txBody>
          <a:bodyPr wrap="none">
            <a:spAutoFit/>
          </a:bodyPr>
          <a:lstStyle/>
          <a:p>
            <a:r>
              <a:rPr lang="en-GB" sz="2400">
                <a:solidFill>
                  <a:srgbClr val="002060"/>
                </a:solidFill>
                <a:latin typeface="Times New Roman" pitchFamily="18" charset="0"/>
              </a:rPr>
              <a:t>WISE</a:t>
            </a:r>
          </a:p>
          <a:p>
            <a:endParaRPr lang="en-GB" sz="2400">
              <a:solidFill>
                <a:srgbClr val="002060"/>
              </a:solidFill>
              <a:latin typeface="Times New Roman" pitchFamily="18" charset="0"/>
            </a:endParaRPr>
          </a:p>
          <a:p>
            <a:r>
              <a:rPr lang="en-GB" sz="2400">
                <a:solidFill>
                  <a:srgbClr val="002060"/>
                </a:solidFill>
                <a:latin typeface="Times New Roman" pitchFamily="18" charset="0"/>
              </a:rPr>
              <a:t>MIND</a:t>
            </a:r>
          </a:p>
        </p:txBody>
      </p:sp>
      <p:sp>
        <p:nvSpPr>
          <p:cNvPr id="16" name="Text Box 6"/>
          <p:cNvSpPr txBox="1">
            <a:spLocks noChangeArrowheads="1"/>
          </p:cNvSpPr>
          <p:nvPr/>
        </p:nvSpPr>
        <p:spPr bwMode="auto">
          <a:xfrm>
            <a:off x="4056063" y="4808538"/>
            <a:ext cx="261937" cy="461962"/>
          </a:xfrm>
          <a:prstGeom prst="rect">
            <a:avLst/>
          </a:prstGeom>
          <a:noFill/>
          <a:ln w="9525">
            <a:noFill/>
            <a:miter lim="800000"/>
            <a:headEnd/>
            <a:tailEnd/>
          </a:ln>
        </p:spPr>
        <p:txBody>
          <a:bodyPr wrap="none">
            <a:spAutoFit/>
          </a:bodyPr>
          <a:lstStyle/>
          <a:p>
            <a:r>
              <a:rPr lang="en-GB" sz="2400">
                <a:latin typeface="Times New Roman" pitchFamily="18" charset="0"/>
              </a:rPr>
              <a:t> </a:t>
            </a:r>
          </a:p>
        </p:txBody>
      </p:sp>
      <p:sp>
        <p:nvSpPr>
          <p:cNvPr id="14" name="Oval 13"/>
          <p:cNvSpPr/>
          <p:nvPr/>
        </p:nvSpPr>
        <p:spPr>
          <a:xfrm>
            <a:off x="1619250" y="3500438"/>
            <a:ext cx="1584325" cy="151288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a:p>
        </p:txBody>
      </p:sp>
      <p:sp>
        <p:nvSpPr>
          <p:cNvPr id="15" name="Oval 14"/>
          <p:cNvSpPr/>
          <p:nvPr/>
        </p:nvSpPr>
        <p:spPr>
          <a:xfrm>
            <a:off x="5580063" y="3644900"/>
            <a:ext cx="1512887" cy="129698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a:p>
        </p:txBody>
      </p:sp>
      <p:sp>
        <p:nvSpPr>
          <p:cNvPr id="18" name="Rectangle 17"/>
          <p:cNvSpPr/>
          <p:nvPr/>
        </p:nvSpPr>
        <p:spPr>
          <a:xfrm>
            <a:off x="1763713" y="3860800"/>
            <a:ext cx="1512887" cy="923925"/>
          </a:xfrm>
          <a:prstGeom prst="rect">
            <a:avLst/>
          </a:prstGeom>
        </p:spPr>
        <p:txBody>
          <a:bodyPr>
            <a:spAutoFit/>
          </a:bodyPr>
          <a:lstStyle/>
          <a:p>
            <a:pPr>
              <a:defRPr/>
            </a:pPr>
            <a:r>
              <a:rPr lang="en-GB" dirty="0">
                <a:solidFill>
                  <a:schemeClr val="bg1">
                    <a:lumMod val="50000"/>
                  </a:schemeClr>
                </a:solidFill>
                <a:latin typeface="Times New Roman" pitchFamily="18" charset="0"/>
              </a:rPr>
              <a:t>Reasonable</a:t>
            </a:r>
          </a:p>
          <a:p>
            <a:pPr>
              <a:defRPr/>
            </a:pPr>
            <a:r>
              <a:rPr lang="en-GB" dirty="0">
                <a:solidFill>
                  <a:schemeClr val="bg1">
                    <a:lumMod val="50000"/>
                  </a:schemeClr>
                </a:solidFill>
                <a:latin typeface="Times New Roman" pitchFamily="18" charset="0"/>
              </a:rPr>
              <a:t> Mind Memory</a:t>
            </a:r>
          </a:p>
        </p:txBody>
      </p:sp>
      <p:sp>
        <p:nvSpPr>
          <p:cNvPr id="19" name="Rectangle 18"/>
          <p:cNvSpPr/>
          <p:nvPr/>
        </p:nvSpPr>
        <p:spPr>
          <a:xfrm>
            <a:off x="5724525" y="3860800"/>
            <a:ext cx="1133475" cy="923925"/>
          </a:xfrm>
          <a:prstGeom prst="rect">
            <a:avLst/>
          </a:prstGeom>
        </p:spPr>
        <p:txBody>
          <a:bodyPr>
            <a:spAutoFit/>
          </a:bodyPr>
          <a:lstStyle/>
          <a:p>
            <a:pPr>
              <a:defRPr/>
            </a:pPr>
            <a:r>
              <a:rPr lang="en-GB" dirty="0">
                <a:solidFill>
                  <a:schemeClr val="bg1">
                    <a:lumMod val="50000"/>
                  </a:schemeClr>
                </a:solidFill>
                <a:latin typeface="Times New Roman" pitchFamily="18" charset="0"/>
              </a:rPr>
              <a:t> Emotion</a:t>
            </a:r>
          </a:p>
          <a:p>
            <a:pPr>
              <a:defRPr/>
            </a:pPr>
            <a:r>
              <a:rPr lang="en-GB" dirty="0">
                <a:solidFill>
                  <a:schemeClr val="bg1">
                    <a:lumMod val="50000"/>
                  </a:schemeClr>
                </a:solidFill>
                <a:latin typeface="Times New Roman" pitchFamily="18" charset="0"/>
              </a:rPr>
              <a:t> Mind Memory</a:t>
            </a:r>
          </a:p>
        </p:txBody>
      </p:sp>
    </p:spTree>
    <p:extLst>
      <p:ext uri="{BB962C8B-B14F-4D97-AF65-F5344CB8AC3E}">
        <p14:creationId xmlns:p14="http://schemas.microsoft.com/office/powerpoint/2010/main" val="254205940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fade">
                                      <p:cBhvr>
                                        <p:cTn id="7" dur="2000"/>
                                        <p:tgtEl>
                                          <p:spTgt spid="8194"/>
                                        </p:tgtEl>
                                      </p:cBhvr>
                                    </p:animEffect>
                                  </p:childTnLst>
                                </p:cTn>
                              </p:par>
                            </p:childTnLst>
                          </p:cTn>
                        </p:par>
                      </p:childTnLst>
                    </p:cTn>
                  </p:par>
                  <p:par>
                    <p:cTn id="8" fill="hold">
                      <p:stCondLst>
                        <p:cond delay="indefinite"/>
                      </p:stCondLst>
                      <p:childTnLst>
                        <p:par>
                          <p:cTn id="9" fill="hold">
                            <p:stCondLst>
                              <p:cond delay="0"/>
                            </p:stCondLst>
                            <p:childTnLst>
                              <p:par>
                                <p:cTn id="10" presetID="63" presetClass="path" presetSubtype="0" accel="50000" decel="50000" fill="hold" nodeType="clickEffect">
                                  <p:stCondLst>
                                    <p:cond delay="0"/>
                                  </p:stCondLst>
                                  <p:childTnLst>
                                    <p:animMotion origin="layout" path="M 1.11111E-6 7.40741E-7 L 0.14965 -0.00532 " pathEditMode="relative" rAng="0" ptsTypes="AA">
                                      <p:cBhvr>
                                        <p:cTn id="11" dur="2000" fill="hold"/>
                                        <p:tgtEl>
                                          <p:spTgt spid="3"/>
                                        </p:tgtEl>
                                        <p:attrNameLst>
                                          <p:attrName>ppt_x</p:attrName>
                                          <p:attrName>ppt_y</p:attrName>
                                        </p:attrNameLst>
                                      </p:cBhvr>
                                      <p:rCtr x="75" y="-3"/>
                                    </p:animMotion>
                                  </p:childTnLst>
                                </p:cTn>
                              </p:par>
                              <p:par>
                                <p:cTn id="12" presetID="35" presetClass="path" presetSubtype="0" accel="50000" decel="50000" fill="hold" nodeType="withEffect">
                                  <p:stCondLst>
                                    <p:cond delay="0"/>
                                  </p:stCondLst>
                                  <p:childTnLst>
                                    <p:animMotion origin="layout" path="M 5E-6 4.44444E-6 L -0.14306 -0.00348 " pathEditMode="relative" rAng="0" ptsTypes="AA">
                                      <p:cBhvr>
                                        <p:cTn id="13" dur="2000" fill="hold"/>
                                        <p:tgtEl>
                                          <p:spTgt spid="2"/>
                                        </p:tgtEl>
                                        <p:attrNameLst>
                                          <p:attrName>ppt_x</p:attrName>
                                          <p:attrName>ppt_y</p:attrName>
                                        </p:attrNameLst>
                                      </p:cBhvr>
                                      <p:rCtr x="-72" y="-2"/>
                                    </p:animMotion>
                                  </p:childTnLst>
                                </p:cTn>
                              </p:par>
                              <p:par>
                                <p:cTn id="14" presetID="42" presetClass="path" presetSubtype="0" accel="50000" decel="50000" fill="hold" grpId="0" nodeType="withEffect">
                                  <p:stCondLst>
                                    <p:cond delay="0"/>
                                  </p:stCondLst>
                                  <p:childTnLst>
                                    <p:animMotion origin="layout" path="M 0 0  L 0 0.33333  E" pathEditMode="relative" ptsTypes="">
                                      <p:cBhvr>
                                        <p:cTn id="15" dur="2000" fill="hold"/>
                                        <p:tgtEl>
                                          <p:spTgt spid="257030"/>
                                        </p:tgtEl>
                                        <p:attrNameLst>
                                          <p:attrName>ppt_x</p:attrName>
                                          <p:attrName>ppt_y</p:attrName>
                                        </p:attrNameLst>
                                      </p:cBhvr>
                                    </p:animMotion>
                                  </p:childTnLst>
                                </p:cTn>
                              </p:par>
                              <p:par>
                                <p:cTn id="16" presetID="1" presetClass="exit" presetSubtype="0" fill="hold" grpId="0" nodeType="withEffect">
                                  <p:stCondLst>
                                    <p:cond delay="0"/>
                                  </p:stCondLst>
                                  <p:childTnLst>
                                    <p:set>
                                      <p:cBhvr>
                                        <p:cTn id="17" dur="1" fill="hold">
                                          <p:stCondLst>
                                            <p:cond delay="0"/>
                                          </p:stCondLst>
                                        </p:cTn>
                                        <p:tgtEl>
                                          <p:spTgt spid="257032"/>
                                        </p:tgtEl>
                                        <p:attrNameLst>
                                          <p:attrName>style.visibility</p:attrName>
                                        </p:attrNameLst>
                                      </p:cBhvr>
                                      <p:to>
                                        <p:strVal val="hidden"/>
                                      </p:to>
                                    </p:set>
                                  </p:childTnLst>
                                </p:cTn>
                              </p:par>
                              <p:par>
                                <p:cTn id="18" presetID="10" presetClass="exit" presetSubtype="0" fill="hold" grpId="0" nodeType="withEffect">
                                  <p:stCondLst>
                                    <p:cond delay="0"/>
                                  </p:stCondLst>
                                  <p:childTnLst>
                                    <p:animEffect transition="out" filter="fade">
                                      <p:cBhvr>
                                        <p:cTn id="19" dur="2000"/>
                                        <p:tgtEl>
                                          <p:spTgt spid="257031"/>
                                        </p:tgtEl>
                                      </p:cBhvr>
                                    </p:animEffect>
                                    <p:set>
                                      <p:cBhvr>
                                        <p:cTn id="20" dur="1" fill="hold">
                                          <p:stCondLst>
                                            <p:cond delay="1999"/>
                                          </p:stCondLst>
                                        </p:cTn>
                                        <p:tgtEl>
                                          <p:spTgt spid="257031"/>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257030"/>
                                        </p:tgtEl>
                                        <p:attrNameLst>
                                          <p:attrName>style.visibility</p:attrName>
                                        </p:attrNameLst>
                                      </p:cBhvr>
                                      <p:to>
                                        <p:strVal val="hidden"/>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64" presetClass="path" presetSubtype="0" accel="50000" decel="50000" fill="hold" grpId="1" nodeType="withEffect">
                                  <p:stCondLst>
                                    <p:cond delay="0"/>
                                  </p:stCondLst>
                                  <p:childTnLst>
                                    <p:animMotion origin="layout" path="M 0 0  L 0 -0.33333  E" pathEditMode="relative" ptsTypes="">
                                      <p:cBhvr>
                                        <p:cTn id="28" dur="2000" fill="hold"/>
                                        <p:tgtEl>
                                          <p:spTgt spid="16"/>
                                        </p:tgtEl>
                                        <p:attrNameLst>
                                          <p:attrName>ppt_x</p:attrName>
                                          <p:attrName>ppt_y</p:attrName>
                                        </p:attrNameLst>
                                      </p:cBhvr>
                                    </p:animMotion>
                                  </p:childTnLst>
                                </p:cTn>
                              </p:par>
                            </p:childTnLst>
                          </p:cTn>
                        </p:par>
                        <p:par>
                          <p:cTn id="29" fill="hold" nodeType="afterGroup">
                            <p:stCondLst>
                              <p:cond delay="2000"/>
                            </p:stCondLst>
                            <p:childTnLst>
                              <p:par>
                                <p:cTn id="30" presetID="63" presetClass="path" presetSubtype="0" accel="50000" decel="50000" fill="hold" nodeType="afterEffect">
                                  <p:stCondLst>
                                    <p:cond delay="0"/>
                                  </p:stCondLst>
                                  <p:childTnLst>
                                    <p:animMotion origin="layout" path="M -0.14306 -0.00348 L -0.08004 -0.00348 " pathEditMode="relative" rAng="0" ptsTypes="AA">
                                      <p:cBhvr>
                                        <p:cTn id="31" dur="2000" fill="hold"/>
                                        <p:tgtEl>
                                          <p:spTgt spid="2"/>
                                        </p:tgtEl>
                                        <p:attrNameLst>
                                          <p:attrName>ppt_x</p:attrName>
                                          <p:attrName>ppt_y</p:attrName>
                                        </p:attrNameLst>
                                      </p:cBhvr>
                                      <p:rCtr x="31" y="0"/>
                                    </p:animMotion>
                                  </p:childTnLst>
                                </p:cTn>
                              </p:par>
                              <p:par>
                                <p:cTn id="32" presetID="35" presetClass="path" presetSubtype="0" accel="50000" decel="50000" fill="hold" nodeType="withEffect">
                                  <p:stCondLst>
                                    <p:cond delay="0"/>
                                  </p:stCondLst>
                                  <p:childTnLst>
                                    <p:animMotion origin="layout" path="M 0.14966 -0.00532 L 0.10261 -0.00578 " pathEditMode="relative" rAng="0" ptsTypes="AA">
                                      <p:cBhvr>
                                        <p:cTn id="33" dur="2000" fill="hold"/>
                                        <p:tgtEl>
                                          <p:spTgt spid="3"/>
                                        </p:tgtEl>
                                        <p:attrNameLst>
                                          <p:attrName>ppt_x</p:attrName>
                                          <p:attrName>ppt_y</p:attrName>
                                        </p:attrNameLst>
                                      </p:cBhvr>
                                      <p:rCtr x="-24"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031" grpId="0"/>
      <p:bldP spid="257032" grpId="0" animBg="1"/>
      <p:bldP spid="257030" grpId="0"/>
      <p:bldP spid="257030" grpId="1"/>
      <p:bldP spid="16" grpId="0"/>
      <p:bldP spid="16" grpId="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204864"/>
            <a:ext cx="8407846" cy="288032"/>
          </a:xfrm>
        </p:spPr>
        <p:txBody>
          <a:bodyPr>
            <a:normAutofit fontScale="90000"/>
          </a:bodyPr>
          <a:lstStyle/>
          <a:p>
            <a:r>
              <a:rPr lang="en-GB" dirty="0"/>
              <a:t> How do you see yourselves helping your patients to manage their state of arousal?</a:t>
            </a:r>
            <a:br>
              <a:rPr lang="en-GB" dirty="0"/>
            </a:br>
            <a:br>
              <a:rPr lang="en-GB" dirty="0"/>
            </a:br>
            <a:r>
              <a:rPr lang="en-GB" dirty="0"/>
              <a:t>Any of this helpful for you – after all, we all have safety systems!</a:t>
            </a:r>
            <a:br>
              <a:rPr lang="en-GB" dirty="0"/>
            </a:br>
            <a:br>
              <a:rPr lang="en-GB" dirty="0"/>
            </a:br>
            <a:r>
              <a:rPr lang="en-GB" dirty="0"/>
              <a:t>Thank you for participating – the CCC programme is about making you partners in therapy delivery.</a:t>
            </a:r>
            <a:br>
              <a:rPr lang="en-GB" dirty="0"/>
            </a:br>
            <a:br>
              <a:rPr lang="en-GB" dirty="0"/>
            </a:br>
            <a:endParaRPr lang="en-GB" dirty="0"/>
          </a:p>
        </p:txBody>
      </p:sp>
      <p:sp>
        <p:nvSpPr>
          <p:cNvPr id="3" name="Content Placeholder 2"/>
          <p:cNvSpPr>
            <a:spLocks noGrp="1"/>
          </p:cNvSpPr>
          <p:nvPr>
            <p:ph idx="1"/>
          </p:nvPr>
        </p:nvSpPr>
        <p:spPr>
          <a:xfrm>
            <a:off x="683568" y="3789040"/>
            <a:ext cx="7831782" cy="2387922"/>
          </a:xfrm>
        </p:spPr>
        <p:txBody>
          <a:bodyPr>
            <a:normAutofit lnSpcReduction="10000"/>
          </a:bodyPr>
          <a:lstStyle/>
          <a:p>
            <a:pPr marL="0" lvl="0" indent="0">
              <a:buNone/>
            </a:pPr>
            <a:r>
              <a:rPr lang="en-GB" b="1" dirty="0"/>
              <a:t>HOW TO PUT THE THREAT SYSTEM IN ITS PLACE.</a:t>
            </a:r>
            <a:endParaRPr lang="en-GB" dirty="0"/>
          </a:p>
          <a:p>
            <a:r>
              <a:rPr lang="en-GB" dirty="0"/>
              <a:t>Immediate coping. - Breathing. Giving you space. Think.                   </a:t>
            </a:r>
          </a:p>
          <a:p>
            <a:pPr lvl="0"/>
            <a:r>
              <a:rPr lang="en-GB" dirty="0"/>
              <a:t>Challenge avoidance - dismantle it bit by bit.</a:t>
            </a:r>
          </a:p>
          <a:p>
            <a:pPr lvl="0"/>
            <a:r>
              <a:rPr lang="en-GB" dirty="0"/>
              <a:t>Develop a low stress lifestyle</a:t>
            </a:r>
          </a:p>
          <a:p>
            <a:pPr lvl="0"/>
            <a:r>
              <a:rPr lang="en-GB" dirty="0"/>
              <a:t>Remember, too little challenge can be as stressful as too much sometimes, so find activity that feels meaningful and worthwhile for you - just enough pressure, but not too much!.</a:t>
            </a:r>
          </a:p>
          <a:p>
            <a:pPr marL="0" indent="0">
              <a:buNone/>
            </a:pPr>
            <a:endParaRPr lang="en-GB" dirty="0"/>
          </a:p>
          <a:p>
            <a:endParaRPr lang="en-GB" dirty="0"/>
          </a:p>
        </p:txBody>
      </p:sp>
    </p:spTree>
    <p:extLst>
      <p:ext uri="{BB962C8B-B14F-4D97-AF65-F5344CB8AC3E}">
        <p14:creationId xmlns:p14="http://schemas.microsoft.com/office/powerpoint/2010/main" val="2490423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Explanation for this: Human beings are designed for Survival</a:t>
            </a:r>
          </a:p>
        </p:txBody>
      </p:sp>
      <p:sp>
        <p:nvSpPr>
          <p:cNvPr id="3" name="Content Placeholder 2"/>
          <p:cNvSpPr>
            <a:spLocks noGrp="1"/>
          </p:cNvSpPr>
          <p:nvPr>
            <p:ph idx="1"/>
          </p:nvPr>
        </p:nvSpPr>
        <p:spPr>
          <a:xfrm>
            <a:off x="628650" y="1916831"/>
            <a:ext cx="7886700" cy="4260131"/>
          </a:xfrm>
        </p:spPr>
        <p:txBody>
          <a:bodyPr>
            <a:normAutofit lnSpcReduction="10000"/>
          </a:bodyPr>
          <a:lstStyle/>
          <a:p>
            <a:pPr marL="0" indent="0">
              <a:buNone/>
            </a:pPr>
            <a:r>
              <a:rPr lang="en-GB" dirty="0"/>
              <a:t>You have 2 settings</a:t>
            </a:r>
          </a:p>
          <a:p>
            <a:pPr marL="0" indent="0">
              <a:buNone/>
            </a:pPr>
            <a:r>
              <a:rPr lang="en-GB" dirty="0"/>
              <a:t>An ordinary, everything is safe setting (REASONABLE AND WISE MIND)</a:t>
            </a:r>
          </a:p>
          <a:p>
            <a:pPr marL="0" indent="0">
              <a:buNone/>
            </a:pPr>
            <a:r>
              <a:rPr lang="en-GB" dirty="0"/>
              <a:t>An emergency THREAT!  Setting.  (EMOTION MIND on its own)</a:t>
            </a:r>
          </a:p>
          <a:p>
            <a:pPr marL="0" indent="0">
              <a:buNone/>
            </a:pPr>
            <a:r>
              <a:rPr lang="en-GB" dirty="0"/>
              <a:t>This gets the body ready for immediate ACTION</a:t>
            </a:r>
          </a:p>
          <a:p>
            <a:pPr marL="0" indent="0">
              <a:buNone/>
            </a:pPr>
            <a:r>
              <a:rPr lang="en-GB" dirty="0"/>
              <a:t>Either: FLIGHT   - run away/escape/avoid</a:t>
            </a:r>
          </a:p>
          <a:p>
            <a:pPr marL="0" indent="0">
              <a:buNone/>
            </a:pPr>
            <a:r>
              <a:rPr lang="en-GB" dirty="0"/>
              <a:t>Or FIGHT (get angry)</a:t>
            </a:r>
          </a:p>
          <a:p>
            <a:pPr marL="0" indent="0">
              <a:buNone/>
            </a:pPr>
            <a:r>
              <a:rPr lang="en-GB" dirty="0"/>
              <a:t>Or FREEZE (avoid/do nothing)</a:t>
            </a:r>
          </a:p>
          <a:p>
            <a:pPr marL="0" indent="0">
              <a:buNone/>
            </a:pPr>
            <a:endParaRPr lang="en-GB" dirty="0"/>
          </a:p>
          <a:p>
            <a:pPr marL="0" indent="0">
              <a:buNone/>
            </a:pPr>
            <a:r>
              <a:rPr lang="en-GB" dirty="0"/>
              <a:t>Does this mean there really is an emergency?</a:t>
            </a:r>
          </a:p>
          <a:p>
            <a:pPr marL="0" indent="0">
              <a:buNone/>
            </a:pPr>
            <a:r>
              <a:rPr lang="en-GB" dirty="0"/>
              <a:t>Almost certainly not – the system works on a ‘better safe than sorry’ principle. </a:t>
            </a:r>
          </a:p>
          <a:p>
            <a:pPr marL="0" indent="0">
              <a:buNone/>
            </a:pPr>
            <a:r>
              <a:rPr lang="en-GB" dirty="0"/>
              <a:t>You need your WISE MIND to decide</a:t>
            </a:r>
          </a:p>
        </p:txBody>
      </p:sp>
    </p:spTree>
    <p:extLst>
      <p:ext uri="{BB962C8B-B14F-4D97-AF65-F5344CB8AC3E}">
        <p14:creationId xmlns:p14="http://schemas.microsoft.com/office/powerpoint/2010/main" val="132963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Understanding the Safety System</a:t>
            </a:r>
          </a:p>
        </p:txBody>
      </p:sp>
      <p:sp>
        <p:nvSpPr>
          <p:cNvPr id="3" name="Content Placeholder 2"/>
          <p:cNvSpPr>
            <a:spLocks noGrp="1"/>
          </p:cNvSpPr>
          <p:nvPr>
            <p:ph idx="1"/>
          </p:nvPr>
        </p:nvSpPr>
        <p:spPr/>
        <p:txBody>
          <a:bodyPr/>
          <a:lstStyle/>
          <a:p>
            <a:pPr marL="0" indent="0">
              <a:buNone/>
            </a:pPr>
            <a:r>
              <a:rPr lang="en-GB" dirty="0"/>
              <a:t> A figure is drawn on the board</a:t>
            </a:r>
          </a:p>
          <a:p>
            <a:pPr marL="0" indent="0">
              <a:buNone/>
            </a:pPr>
            <a:r>
              <a:rPr lang="en-GB" dirty="0"/>
              <a:t>The group are asked what they notice in their bodies when they are anxious, stressed, panicky etc – Fight/Flight</a:t>
            </a:r>
          </a:p>
          <a:p>
            <a:pPr marL="0" indent="0">
              <a:buNone/>
            </a:pPr>
            <a:r>
              <a:rPr lang="en-GB" dirty="0"/>
              <a:t>Each change is drawn onto the figure (</a:t>
            </a:r>
            <a:r>
              <a:rPr lang="en-GB" dirty="0" err="1"/>
              <a:t>eg.</a:t>
            </a:r>
            <a:r>
              <a:rPr lang="en-GB" dirty="0"/>
              <a:t> butterflies in stomach etc).</a:t>
            </a:r>
          </a:p>
          <a:p>
            <a:pPr marL="0" indent="0">
              <a:buNone/>
            </a:pPr>
            <a:r>
              <a:rPr lang="en-GB" dirty="0"/>
              <a:t>Emphasized: As the body gets ready for action through the familiar changes  -  this cuts out the bigger picture (Reasonable Mind)</a:t>
            </a:r>
          </a:p>
          <a:p>
            <a:pPr marL="0" indent="0">
              <a:buNone/>
            </a:pPr>
            <a:r>
              <a:rPr lang="en-GB" dirty="0"/>
              <a:t>Concentrates the mind on threat</a:t>
            </a:r>
          </a:p>
          <a:p>
            <a:pPr marL="0" indent="0">
              <a:buNone/>
            </a:pPr>
            <a:r>
              <a:rPr lang="en-GB" dirty="0"/>
              <a:t>Which of course is then found everywhere!</a:t>
            </a:r>
          </a:p>
          <a:p>
            <a:pPr marL="0" indent="0">
              <a:buNone/>
            </a:pPr>
            <a:r>
              <a:rPr lang="en-GB" dirty="0"/>
              <a:t>(And brings past threat into the present)</a:t>
            </a:r>
          </a:p>
          <a:p>
            <a:pPr marL="0" indent="0">
              <a:buNone/>
            </a:pPr>
            <a:r>
              <a:rPr lang="en-GB" dirty="0"/>
              <a:t> </a:t>
            </a:r>
          </a:p>
        </p:txBody>
      </p:sp>
    </p:spTree>
    <p:extLst>
      <p:ext uri="{BB962C8B-B14F-4D97-AF65-F5344CB8AC3E}">
        <p14:creationId xmlns:p14="http://schemas.microsoft.com/office/powerpoint/2010/main" val="1092574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How high arousal gets locked </a:t>
            </a:r>
            <a:r>
              <a:rPr lang="en-GB" dirty="0" err="1"/>
              <a:t>in:THREAT</a:t>
            </a:r>
            <a:r>
              <a:rPr lang="en-GB" dirty="0"/>
              <a:t> VICIOUS CIRCLE</a:t>
            </a:r>
          </a:p>
        </p:txBody>
      </p:sp>
      <p:pic>
        <p:nvPicPr>
          <p:cNvPr id="24578" name="Diagram 1"/>
          <p:cNvPicPr>
            <a:picLocks noChangeArrowheads="1"/>
          </p:cNvPicPr>
          <p:nvPr/>
        </p:nvPicPr>
        <p:blipFill>
          <a:blip r:embed="rId3" cstate="print"/>
          <a:srcRect l="-8453" t="-2698" r="-8542"/>
          <a:stretch>
            <a:fillRect/>
          </a:stretch>
        </p:blipFill>
        <p:spPr bwMode="auto">
          <a:xfrm>
            <a:off x="1187624" y="1268760"/>
            <a:ext cx="6480720" cy="5328592"/>
          </a:xfrm>
          <a:prstGeom prst="rect">
            <a:avLst/>
          </a:prstGeom>
          <a:noFill/>
          <a:ln w="9525">
            <a:noFill/>
            <a:miter lim="800000"/>
            <a:headEnd/>
            <a:tailEnd/>
          </a:ln>
          <a:effectLst>
            <a:innerShdw blurRad="63500" dist="50800" dir="13500000">
              <a:prstClr val="black">
                <a:alpha val="50000"/>
              </a:prstClr>
            </a:inn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4578"/>
                                        </p:tgtEl>
                                        <p:attrNameLst>
                                          <p:attrName>style.visibility</p:attrName>
                                        </p:attrNameLst>
                                      </p:cBhvr>
                                      <p:to>
                                        <p:strVal val="visible"/>
                                      </p:to>
                                    </p:set>
                                    <p:animEffect transition="in" filter="wheel(1)">
                                      <p:cBhvr>
                                        <p:cTn id="7" dur="2000"/>
                                        <p:tgtEl>
                                          <p:spTgt spid="245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6F3C11A-5564-D2C8-0A77-E7DF1DC80B16}"/>
              </a:ext>
            </a:extLst>
          </p:cNvPr>
          <p:cNvSpPr>
            <a:spLocks noGrp="1"/>
          </p:cNvSpPr>
          <p:nvPr>
            <p:ph type="title"/>
          </p:nvPr>
        </p:nvSpPr>
        <p:spPr/>
        <p:txBody>
          <a:bodyPr/>
          <a:lstStyle/>
          <a:p>
            <a:r>
              <a:rPr lang="en-GB" dirty="0"/>
              <a:t>GETTING BACK INTO WISE MIND</a:t>
            </a:r>
          </a:p>
        </p:txBody>
      </p:sp>
      <p:sp>
        <p:nvSpPr>
          <p:cNvPr id="4" name="Text Placeholder 3">
            <a:extLst>
              <a:ext uri="{FF2B5EF4-FFF2-40B4-BE49-F238E27FC236}">
                <a16:creationId xmlns:a16="http://schemas.microsoft.com/office/drawing/2014/main" id="{DEB99A44-E1B1-F891-FC70-FB25856B862D}"/>
              </a:ext>
            </a:extLst>
          </p:cNvPr>
          <p:cNvSpPr>
            <a:spLocks noGrp="1"/>
          </p:cNvSpPr>
          <p:nvPr>
            <p:ph type="body" idx="1"/>
          </p:nvPr>
        </p:nvSpPr>
        <p:spPr/>
        <p:txBody>
          <a:bodyPr/>
          <a:lstStyle/>
          <a:p>
            <a:r>
              <a:rPr lang="en-GB" dirty="0"/>
              <a:t>Staff can remind and help patients follow the breathing and grounding exercises that follow.</a:t>
            </a:r>
          </a:p>
        </p:txBody>
      </p:sp>
    </p:spTree>
    <p:extLst>
      <p:ext uri="{BB962C8B-B14F-4D97-AF65-F5344CB8AC3E}">
        <p14:creationId xmlns:p14="http://schemas.microsoft.com/office/powerpoint/2010/main" val="4133957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r>
              <a:rPr lang="en-GB" altLang="en-US" sz="3500"/>
              <a:t> Relaxation Breathing</a:t>
            </a:r>
            <a:br>
              <a:rPr lang="en-GB" altLang="en-US" sz="3500"/>
            </a:br>
            <a:endParaRPr lang="en-GB" altLang="en-US" sz="3500"/>
          </a:p>
        </p:txBody>
      </p:sp>
      <p:sp>
        <p:nvSpPr>
          <p:cNvPr id="20483" name="Rectangle 3"/>
          <p:cNvSpPr>
            <a:spLocks noGrp="1" noChangeArrowheads="1"/>
          </p:cNvSpPr>
          <p:nvPr>
            <p:ph idx="1"/>
          </p:nvPr>
        </p:nvSpPr>
        <p:spPr>
          <a:xfrm>
            <a:off x="1009443" y="1484784"/>
            <a:ext cx="7125112" cy="4680519"/>
          </a:xfrm>
        </p:spPr>
        <p:txBody>
          <a:bodyPr>
            <a:normAutofit/>
          </a:bodyPr>
          <a:lstStyle/>
          <a:p>
            <a:pPr>
              <a:lnSpc>
                <a:spcPct val="90000"/>
              </a:lnSpc>
            </a:pPr>
            <a:r>
              <a:rPr lang="en-GB" altLang="en-US" sz="2100" dirty="0"/>
              <a:t>How to switch off the body’s ‘Action’ mode – getting ready for action means breathing in more than you breath out – so all you have to do to switch it off is the opposite!</a:t>
            </a:r>
          </a:p>
          <a:p>
            <a:pPr marL="0" indent="0">
              <a:lnSpc>
                <a:spcPct val="90000"/>
              </a:lnSpc>
              <a:buNone/>
            </a:pPr>
            <a:endParaRPr lang="en-GB" altLang="en-US" sz="2100" dirty="0"/>
          </a:p>
          <a:p>
            <a:pPr>
              <a:lnSpc>
                <a:spcPct val="90000"/>
              </a:lnSpc>
              <a:buFont typeface="Wingdings" pitchFamily="2" charset="2"/>
              <a:buNone/>
            </a:pPr>
            <a:endParaRPr lang="en-GB" altLang="en-US" sz="2100" dirty="0"/>
          </a:p>
          <a:p>
            <a:pPr>
              <a:lnSpc>
                <a:spcPct val="90000"/>
              </a:lnSpc>
              <a:buFont typeface="Wingdings" pitchFamily="2" charset="2"/>
              <a:buNone/>
            </a:pPr>
            <a:r>
              <a:rPr lang="en-GB" altLang="en-US" sz="2100" dirty="0"/>
              <a:t>THE BREATHING EXERCISE</a:t>
            </a:r>
          </a:p>
          <a:p>
            <a:pPr>
              <a:lnSpc>
                <a:spcPct val="90000"/>
              </a:lnSpc>
              <a:buFont typeface="Wingdings" pitchFamily="2" charset="2"/>
              <a:buNone/>
            </a:pPr>
            <a:r>
              <a:rPr lang="en-GB" altLang="en-US" sz="2100" dirty="0"/>
              <a:t>I....n..../O......u.......t........</a:t>
            </a:r>
          </a:p>
          <a:p>
            <a:pPr>
              <a:lnSpc>
                <a:spcPct val="90000"/>
              </a:lnSpc>
            </a:pPr>
            <a:r>
              <a:rPr lang="en-GB" altLang="en-US" sz="2100" dirty="0"/>
              <a:t>(out is twice as long as in).</a:t>
            </a:r>
          </a:p>
          <a:p>
            <a:pPr>
              <a:lnSpc>
                <a:spcPct val="90000"/>
              </a:lnSpc>
            </a:pPr>
            <a:r>
              <a:rPr lang="en-GB" altLang="en-US" sz="2100" dirty="0"/>
              <a:t>Practice regularly</a:t>
            </a:r>
          </a:p>
          <a:p>
            <a:pPr>
              <a:lnSpc>
                <a:spcPct val="90000"/>
              </a:lnSpc>
            </a:pPr>
            <a:r>
              <a:rPr lang="en-GB" altLang="en-US" sz="2100" dirty="0"/>
              <a:t>You naturally relax your chest muscles when breathing out:</a:t>
            </a:r>
          </a:p>
          <a:p>
            <a:pPr>
              <a:lnSpc>
                <a:spcPct val="90000"/>
              </a:lnSpc>
            </a:pPr>
            <a:r>
              <a:rPr lang="en-GB" altLang="en-US" sz="2100" dirty="0"/>
              <a:t>I...n..../and R....e....l......a......</a:t>
            </a:r>
            <a:r>
              <a:rPr lang="en-GB" altLang="en-US" sz="2100" dirty="0" err="1"/>
              <a:t>xxxxxxxx</a:t>
            </a:r>
            <a:endParaRPr lang="en-GB" altLang="en-US" sz="2100" dirty="0"/>
          </a:p>
          <a:p>
            <a:pPr>
              <a:lnSpc>
                <a:spcPct val="90000"/>
              </a:lnSpc>
            </a:pPr>
            <a:r>
              <a:rPr lang="en-GB" altLang="en-US" sz="2100" dirty="0"/>
              <a:t> So</a:t>
            </a:r>
            <a:r>
              <a:rPr lang="en-GB" altLang="en-US" sz="2100"/>
              <a:t>, relax </a:t>
            </a:r>
            <a:r>
              <a:rPr lang="en-GB" altLang="en-US" sz="2100" dirty="0"/>
              <a:t>on the out breath – start with the shoulders </a:t>
            </a:r>
          </a:p>
        </p:txBody>
      </p:sp>
      <p:pic>
        <p:nvPicPr>
          <p:cNvPr id="1026" name="Picture 2" descr="https://c2.staticflickr.com/6/5001/5349693235_4abb2f0ed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04048" y="2420888"/>
            <a:ext cx="2842421" cy="21602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additive="base">
                                        <p:cTn id="7" dur="500" fill="hold"/>
                                        <p:tgtEl>
                                          <p:spTgt spid="204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4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483">
                                            <p:txEl>
                                              <p:pRg st="3" end="3"/>
                                            </p:txEl>
                                          </p:spTgt>
                                        </p:tgtEl>
                                        <p:attrNameLst>
                                          <p:attrName>style.visibility</p:attrName>
                                        </p:attrNameLst>
                                      </p:cBhvr>
                                      <p:to>
                                        <p:strVal val="visible"/>
                                      </p:to>
                                    </p:set>
                                    <p:anim calcmode="lin" valueType="num">
                                      <p:cBhvr additive="base">
                                        <p:cTn id="13" dur="500" fill="hold"/>
                                        <p:tgtEl>
                                          <p:spTgt spid="2048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48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483">
                                            <p:txEl>
                                              <p:pRg st="4" end="4"/>
                                            </p:txEl>
                                          </p:spTgt>
                                        </p:tgtEl>
                                        <p:attrNameLst>
                                          <p:attrName>style.visibility</p:attrName>
                                        </p:attrNameLst>
                                      </p:cBhvr>
                                      <p:to>
                                        <p:strVal val="visible"/>
                                      </p:to>
                                    </p:set>
                                    <p:anim calcmode="lin" valueType="num">
                                      <p:cBhvr additive="base">
                                        <p:cTn id="19" dur="500" fill="hold"/>
                                        <p:tgtEl>
                                          <p:spTgt spid="2048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48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0483">
                                            <p:txEl>
                                              <p:pRg st="5" end="5"/>
                                            </p:txEl>
                                          </p:spTgt>
                                        </p:tgtEl>
                                        <p:attrNameLst>
                                          <p:attrName>style.visibility</p:attrName>
                                        </p:attrNameLst>
                                      </p:cBhvr>
                                      <p:to>
                                        <p:strVal val="visible"/>
                                      </p:to>
                                    </p:set>
                                    <p:anim calcmode="lin" valueType="num">
                                      <p:cBhvr additive="base">
                                        <p:cTn id="25" dur="500" fill="hold"/>
                                        <p:tgtEl>
                                          <p:spTgt spid="2048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048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0483">
                                            <p:txEl>
                                              <p:pRg st="6" end="6"/>
                                            </p:txEl>
                                          </p:spTgt>
                                        </p:tgtEl>
                                        <p:attrNameLst>
                                          <p:attrName>style.visibility</p:attrName>
                                        </p:attrNameLst>
                                      </p:cBhvr>
                                      <p:to>
                                        <p:strVal val="visible"/>
                                      </p:to>
                                    </p:set>
                                    <p:anim calcmode="lin" valueType="num">
                                      <p:cBhvr additive="base">
                                        <p:cTn id="31" dur="500" fill="hold"/>
                                        <p:tgtEl>
                                          <p:spTgt spid="2048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048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0483">
                                            <p:txEl>
                                              <p:pRg st="7" end="7"/>
                                            </p:txEl>
                                          </p:spTgt>
                                        </p:tgtEl>
                                        <p:attrNameLst>
                                          <p:attrName>style.visibility</p:attrName>
                                        </p:attrNameLst>
                                      </p:cBhvr>
                                      <p:to>
                                        <p:strVal val="visible"/>
                                      </p:to>
                                    </p:set>
                                    <p:anim calcmode="lin" valueType="num">
                                      <p:cBhvr additive="base">
                                        <p:cTn id="37" dur="500" fill="hold"/>
                                        <p:tgtEl>
                                          <p:spTgt spid="2048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048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0483">
                                            <p:txEl>
                                              <p:pRg st="8" end="8"/>
                                            </p:txEl>
                                          </p:spTgt>
                                        </p:tgtEl>
                                        <p:attrNameLst>
                                          <p:attrName>style.visibility</p:attrName>
                                        </p:attrNameLst>
                                      </p:cBhvr>
                                      <p:to>
                                        <p:strVal val="visible"/>
                                      </p:to>
                                    </p:set>
                                    <p:anim calcmode="lin" valueType="num">
                                      <p:cBhvr additive="base">
                                        <p:cTn id="43" dur="500" fill="hold"/>
                                        <p:tgtEl>
                                          <p:spTgt spid="2048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048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0483">
                                            <p:txEl>
                                              <p:pRg st="9" end="9"/>
                                            </p:txEl>
                                          </p:spTgt>
                                        </p:tgtEl>
                                        <p:attrNameLst>
                                          <p:attrName>style.visibility</p:attrName>
                                        </p:attrNameLst>
                                      </p:cBhvr>
                                      <p:to>
                                        <p:strVal val="visible"/>
                                      </p:to>
                                    </p:set>
                                    <p:anim calcmode="lin" valueType="num">
                                      <p:cBhvr additive="base">
                                        <p:cTn id="49" dur="500" fill="hold"/>
                                        <p:tgtEl>
                                          <p:spTgt spid="2048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048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31224" cy="850106"/>
          </a:xfrm>
        </p:spPr>
        <p:txBody>
          <a:bodyPr>
            <a:normAutofit fontScale="90000"/>
          </a:bodyPr>
          <a:lstStyle/>
          <a:p>
            <a:r>
              <a:rPr lang="en-GB" dirty="0"/>
              <a:t>Using Mindfulness to take Charge in the Present</a:t>
            </a:r>
          </a:p>
        </p:txBody>
      </p:sp>
      <p:sp>
        <p:nvSpPr>
          <p:cNvPr id="3" name="Content Placeholder 2"/>
          <p:cNvSpPr>
            <a:spLocks noGrp="1"/>
          </p:cNvSpPr>
          <p:nvPr>
            <p:ph idx="1"/>
          </p:nvPr>
        </p:nvSpPr>
        <p:spPr>
          <a:xfrm>
            <a:off x="395536" y="1124744"/>
            <a:ext cx="8229600" cy="4281339"/>
          </a:xfrm>
        </p:spPr>
        <p:txBody>
          <a:bodyPr/>
          <a:lstStyle/>
          <a:p>
            <a:r>
              <a:rPr lang="en-GB" dirty="0"/>
              <a:t>When you notice the threat system getting into gear – bring yourself into the present;</a:t>
            </a:r>
          </a:p>
          <a:p>
            <a:r>
              <a:rPr lang="en-GB" dirty="0"/>
              <a:t>Notice everything – notice something in your surroundings you had not seen before</a:t>
            </a:r>
          </a:p>
          <a:p>
            <a:r>
              <a:rPr lang="en-GB" dirty="0"/>
              <a:t>Notice what you can hear</a:t>
            </a:r>
          </a:p>
          <a:p>
            <a:r>
              <a:rPr lang="en-GB" dirty="0"/>
              <a:t>If bothered by people – </a:t>
            </a:r>
            <a:r>
              <a:rPr lang="en-GB" b="1" dirty="0"/>
              <a:t>really</a:t>
            </a:r>
            <a:r>
              <a:rPr lang="en-GB" dirty="0"/>
              <a:t> look at them</a:t>
            </a:r>
          </a:p>
          <a:p>
            <a:r>
              <a:rPr lang="en-GB" dirty="0"/>
              <a:t>Notice judgements and let them go</a:t>
            </a:r>
          </a:p>
        </p:txBody>
      </p:sp>
      <p:pic>
        <p:nvPicPr>
          <p:cNvPr id="4098" name="Picture 2" descr="https://c1.staticflickr.com/1/41/103127557_669314321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55776" y="4604005"/>
            <a:ext cx="3384376" cy="225399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FC33877-4013-9C7D-5F8F-9BC046B7B7C5}"/>
              </a:ext>
            </a:extLst>
          </p:cNvPr>
          <p:cNvSpPr>
            <a:spLocks noGrp="1"/>
          </p:cNvSpPr>
          <p:nvPr>
            <p:ph type="title"/>
          </p:nvPr>
        </p:nvSpPr>
        <p:spPr/>
        <p:txBody>
          <a:bodyPr/>
          <a:lstStyle/>
          <a:p>
            <a:r>
              <a:rPr lang="en-GB" dirty="0"/>
              <a:t>AVOIDANCE</a:t>
            </a:r>
          </a:p>
        </p:txBody>
      </p:sp>
      <p:sp>
        <p:nvSpPr>
          <p:cNvPr id="5" name="Text Placeholder 4">
            <a:extLst>
              <a:ext uri="{FF2B5EF4-FFF2-40B4-BE49-F238E27FC236}">
                <a16:creationId xmlns:a16="http://schemas.microsoft.com/office/drawing/2014/main" id="{2B0F79EF-F493-2C14-C8A6-8E12BDC8EDB0}"/>
              </a:ext>
            </a:extLst>
          </p:cNvPr>
          <p:cNvSpPr>
            <a:spLocks noGrp="1"/>
          </p:cNvSpPr>
          <p:nvPr>
            <p:ph type="body" idx="1"/>
          </p:nvPr>
        </p:nvSpPr>
        <p:spPr/>
        <p:txBody>
          <a:bodyPr/>
          <a:lstStyle/>
          <a:p>
            <a:r>
              <a:rPr lang="en-GB" dirty="0"/>
              <a:t>Another vicious cycle, and one staff can help patients to get out of by graduated exposure to whatever is being avoided.</a:t>
            </a:r>
          </a:p>
        </p:txBody>
      </p:sp>
    </p:spTree>
    <p:extLst>
      <p:ext uri="{BB962C8B-B14F-4D97-AF65-F5344CB8AC3E}">
        <p14:creationId xmlns:p14="http://schemas.microsoft.com/office/powerpoint/2010/main" val="31883674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904</TotalTime>
  <Words>2880</Words>
  <Application>Microsoft Office PowerPoint</Application>
  <PresentationFormat>On-screen Show (4:3)</PresentationFormat>
  <Paragraphs>256</Paragraphs>
  <Slides>21</Slides>
  <Notes>15</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Calibri Light</vt:lpstr>
      <vt:lpstr>Times New Roman</vt:lpstr>
      <vt:lpstr>Wingdings</vt:lpstr>
      <vt:lpstr>Wingdings 2</vt:lpstr>
      <vt:lpstr>Office Theme</vt:lpstr>
      <vt:lpstr>COMPREHEND COPE AND CONNECT BITE-SIZED TRAINING   </vt:lpstr>
      <vt:lpstr> </vt:lpstr>
      <vt:lpstr>Explanation for this: Human beings are designed for Survival</vt:lpstr>
      <vt:lpstr> Understanding the Safety System</vt:lpstr>
      <vt:lpstr> How high arousal gets locked in:THREAT VICIOUS CIRCLE</vt:lpstr>
      <vt:lpstr>GETTING BACK INTO WISE MIND</vt:lpstr>
      <vt:lpstr> Relaxation Breathing </vt:lpstr>
      <vt:lpstr>Using Mindfulness to take Charge in the Present</vt:lpstr>
      <vt:lpstr>AVOIDANCE</vt:lpstr>
      <vt:lpstr> Sense of Threat and Avoidance</vt:lpstr>
      <vt:lpstr>AVOIDANCE VICIOUS CIRCLE</vt:lpstr>
      <vt:lpstr>This is something you can work through with your patients in one to ones.</vt:lpstr>
      <vt:lpstr>Session 2     CHRONIC STRESS</vt:lpstr>
      <vt:lpstr>CHRONIC STRESS</vt:lpstr>
      <vt:lpstr>PowerPoint Presentation</vt:lpstr>
      <vt:lpstr>The next two slides cover things you can work on during one to ones.</vt:lpstr>
      <vt:lpstr>Making a stress management plan</vt:lpstr>
      <vt:lpstr> THE THREAT SYSTEM AND SURVIVAL </vt:lpstr>
      <vt:lpstr>THE THREAT SYSTEM AND THE MEMORY </vt:lpstr>
      <vt:lpstr> Your 2 settings.</vt:lpstr>
      <vt:lpstr> How do you see yourselves helping your patients to manage their state of arousal?  Any of this helpful for you – after all, we all have safety systems!  Thank you for participating – the CCC programme is about making you partners in therapy delivery.  </vt:lpstr>
    </vt:vector>
  </TitlesOfParts>
  <Company>GreenSpirit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COPE AND CONNECT  Breaking the Vicious Circles and Taking Charge of your Life.</dc:title>
  <dc:creator>Chris Clarke</dc:creator>
  <cp:lastModifiedBy>Clarke, Isabel</cp:lastModifiedBy>
  <cp:revision>66</cp:revision>
  <dcterms:created xsi:type="dcterms:W3CDTF">2015-04-15T10:09:27Z</dcterms:created>
  <dcterms:modified xsi:type="dcterms:W3CDTF">2024-11-27T09:33:06Z</dcterms:modified>
</cp:coreProperties>
</file>